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tif" ContentType="image/tif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4"/>
  </p:notesMasterIdLst>
  <p:sldIdLst>
    <p:sldId id="256" r:id="rId2"/>
    <p:sldId id="338" r:id="rId3"/>
    <p:sldId id="339" r:id="rId4"/>
    <p:sldId id="340" r:id="rId5"/>
    <p:sldId id="341" r:id="rId6"/>
    <p:sldId id="342" r:id="rId7"/>
    <p:sldId id="343" r:id="rId8"/>
    <p:sldId id="344" r:id="rId9"/>
    <p:sldId id="364" r:id="rId10"/>
    <p:sldId id="460" r:id="rId11"/>
    <p:sldId id="385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406" r:id="rId20"/>
    <p:sldId id="409" r:id="rId21"/>
    <p:sldId id="407" r:id="rId22"/>
    <p:sldId id="408" r:id="rId23"/>
    <p:sldId id="589" r:id="rId24"/>
    <p:sldId id="477" r:id="rId25"/>
    <p:sldId id="359" r:id="rId26"/>
    <p:sldId id="395" r:id="rId27"/>
    <p:sldId id="386" r:id="rId28"/>
    <p:sldId id="396" r:id="rId29"/>
    <p:sldId id="415" r:id="rId30"/>
    <p:sldId id="414" r:id="rId31"/>
    <p:sldId id="417" r:id="rId32"/>
    <p:sldId id="418" r:id="rId33"/>
    <p:sldId id="419" r:id="rId34"/>
    <p:sldId id="420" r:id="rId35"/>
    <p:sldId id="478" r:id="rId36"/>
    <p:sldId id="351" r:id="rId37"/>
    <p:sldId id="368" r:id="rId38"/>
    <p:sldId id="421" r:id="rId39"/>
    <p:sldId id="422" r:id="rId40"/>
    <p:sldId id="423" r:id="rId41"/>
    <p:sldId id="424" r:id="rId42"/>
    <p:sldId id="425" r:id="rId43"/>
    <p:sldId id="352" r:id="rId44"/>
    <p:sldId id="440" r:id="rId45"/>
    <p:sldId id="377" r:id="rId46"/>
    <p:sldId id="444" r:id="rId47"/>
    <p:sldId id="446" r:id="rId48"/>
    <p:sldId id="447" r:id="rId49"/>
    <p:sldId id="572" r:id="rId50"/>
    <p:sldId id="573" r:id="rId51"/>
    <p:sldId id="574" r:id="rId52"/>
    <p:sldId id="575" r:id="rId53"/>
    <p:sldId id="411" r:id="rId54"/>
    <p:sldId id="426" r:id="rId55"/>
    <p:sldId id="413" r:id="rId56"/>
    <p:sldId id="427" r:id="rId57"/>
    <p:sldId id="371" r:id="rId58"/>
    <p:sldId id="492" r:id="rId59"/>
    <p:sldId id="378" r:id="rId60"/>
    <p:sldId id="562" r:id="rId61"/>
    <p:sldId id="438" r:id="rId62"/>
    <p:sldId id="462" r:id="rId63"/>
    <p:sldId id="468" r:id="rId64"/>
    <p:sldId id="469" r:id="rId65"/>
    <p:sldId id="470" r:id="rId66"/>
    <p:sldId id="471" r:id="rId67"/>
    <p:sldId id="472" r:id="rId68"/>
    <p:sldId id="473" r:id="rId69"/>
    <p:sldId id="379" r:id="rId70"/>
    <p:sldId id="353" r:id="rId71"/>
    <p:sldId id="432" r:id="rId72"/>
    <p:sldId id="433" r:id="rId73"/>
    <p:sldId id="439" r:id="rId74"/>
    <p:sldId id="479" r:id="rId75"/>
    <p:sldId id="442" r:id="rId76"/>
    <p:sldId id="566" r:id="rId77"/>
    <p:sldId id="434" r:id="rId78"/>
    <p:sldId id="435" r:id="rId79"/>
    <p:sldId id="391" r:id="rId80"/>
    <p:sldId id="436" r:id="rId81"/>
    <p:sldId id="394" r:id="rId82"/>
    <p:sldId id="474" r:id="rId83"/>
    <p:sldId id="482" r:id="rId84"/>
    <p:sldId id="483" r:id="rId85"/>
    <p:sldId id="484" r:id="rId86"/>
    <p:sldId id="485" r:id="rId87"/>
    <p:sldId id="486" r:id="rId88"/>
    <p:sldId id="487" r:id="rId89"/>
    <p:sldId id="488" r:id="rId90"/>
    <p:sldId id="489" r:id="rId91"/>
    <p:sldId id="490" r:id="rId92"/>
    <p:sldId id="491" r:id="rId93"/>
    <p:sldId id="563" r:id="rId94"/>
    <p:sldId id="577" r:id="rId95"/>
    <p:sldId id="578" r:id="rId96"/>
    <p:sldId id="579" r:id="rId97"/>
    <p:sldId id="494" r:id="rId98"/>
    <p:sldId id="495" r:id="rId99"/>
    <p:sldId id="496" r:id="rId100"/>
    <p:sldId id="497" r:id="rId101"/>
    <p:sldId id="498" r:id="rId102"/>
    <p:sldId id="499" r:id="rId103"/>
    <p:sldId id="500" r:id="rId104"/>
    <p:sldId id="501" r:id="rId105"/>
    <p:sldId id="502" r:id="rId106"/>
    <p:sldId id="503" r:id="rId107"/>
    <p:sldId id="504" r:id="rId108"/>
    <p:sldId id="505" r:id="rId109"/>
    <p:sldId id="506" r:id="rId110"/>
    <p:sldId id="507" r:id="rId111"/>
    <p:sldId id="508" r:id="rId112"/>
    <p:sldId id="509" r:id="rId113"/>
    <p:sldId id="510" r:id="rId114"/>
    <p:sldId id="511" r:id="rId115"/>
    <p:sldId id="512" r:id="rId116"/>
    <p:sldId id="513" r:id="rId117"/>
    <p:sldId id="514" r:id="rId118"/>
    <p:sldId id="515" r:id="rId119"/>
    <p:sldId id="516" r:id="rId120"/>
    <p:sldId id="517" r:id="rId121"/>
    <p:sldId id="518" r:id="rId122"/>
    <p:sldId id="519" r:id="rId123"/>
    <p:sldId id="520" r:id="rId124"/>
    <p:sldId id="521" r:id="rId125"/>
    <p:sldId id="522" r:id="rId126"/>
    <p:sldId id="523" r:id="rId127"/>
    <p:sldId id="524" r:id="rId128"/>
    <p:sldId id="525" r:id="rId129"/>
    <p:sldId id="526" r:id="rId130"/>
    <p:sldId id="527" r:id="rId131"/>
    <p:sldId id="528" r:id="rId132"/>
    <p:sldId id="529" r:id="rId133"/>
    <p:sldId id="531" r:id="rId134"/>
    <p:sldId id="532" r:id="rId135"/>
    <p:sldId id="533" r:id="rId136"/>
    <p:sldId id="534" r:id="rId137"/>
    <p:sldId id="535" r:id="rId138"/>
    <p:sldId id="536" r:id="rId139"/>
    <p:sldId id="571" r:id="rId140"/>
    <p:sldId id="564" r:id="rId141"/>
    <p:sldId id="588" r:id="rId142"/>
    <p:sldId id="581" r:id="rId143"/>
    <p:sldId id="582" r:id="rId144"/>
    <p:sldId id="583" r:id="rId145"/>
    <p:sldId id="584" r:id="rId146"/>
    <p:sldId id="580" r:id="rId147"/>
    <p:sldId id="540" r:id="rId148"/>
    <p:sldId id="541" r:id="rId149"/>
    <p:sldId id="542" r:id="rId150"/>
    <p:sldId id="543" r:id="rId151"/>
    <p:sldId id="544" r:id="rId152"/>
    <p:sldId id="545" r:id="rId153"/>
    <p:sldId id="546" r:id="rId154"/>
    <p:sldId id="547" r:id="rId155"/>
    <p:sldId id="548" r:id="rId156"/>
    <p:sldId id="549" r:id="rId157"/>
    <p:sldId id="550" r:id="rId158"/>
    <p:sldId id="551" r:id="rId159"/>
    <p:sldId id="552" r:id="rId160"/>
    <p:sldId id="553" r:id="rId161"/>
    <p:sldId id="554" r:id="rId162"/>
    <p:sldId id="555" r:id="rId163"/>
    <p:sldId id="558" r:id="rId164"/>
    <p:sldId id="587" r:id="rId165"/>
    <p:sldId id="560" r:id="rId166"/>
    <p:sldId id="561" r:id="rId167"/>
    <p:sldId id="569" r:id="rId168"/>
    <p:sldId id="570" r:id="rId169"/>
    <p:sldId id="568" r:id="rId170"/>
    <p:sldId id="567" r:id="rId171"/>
    <p:sldId id="565" r:id="rId172"/>
    <p:sldId id="585" r:id="rId1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D883FF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391" autoAdjust="0"/>
  </p:normalViewPr>
  <p:slideViewPr>
    <p:cSldViewPr snapToGrid="0" snapToObjects="1">
      <p:cViewPr varScale="1">
        <p:scale>
          <a:sx n="115" d="100"/>
          <a:sy n="115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heme" Target="theme/theme1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wmf"/><Relationship Id="rId2" Type="http://schemas.openxmlformats.org/officeDocument/2006/relationships/image" Target="../media/image169.wmf"/><Relationship Id="rId1" Type="http://schemas.openxmlformats.org/officeDocument/2006/relationships/image" Target="../media/image168.wmf"/><Relationship Id="rId4" Type="http://schemas.openxmlformats.org/officeDocument/2006/relationships/image" Target="../media/image17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wmf"/><Relationship Id="rId1" Type="http://schemas.openxmlformats.org/officeDocument/2006/relationships/image" Target="../media/image19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78BBC-CB8D-434B-8BA1-27D260260182}" type="datetimeFigureOut">
              <a:t>2017-04-23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73E8D-CAD7-AC49-9D2B-257FE6B88CA5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761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역사</a:t>
            </a:r>
            <a:endParaRPr lang="en-US" altLang="ko-KR" dirty="0" smtClean="0"/>
          </a:p>
          <a:p>
            <a:r>
              <a:rPr lang="ko-KR" altLang="en-US" dirty="0" smtClean="0"/>
              <a:t>알고리즘 약간은 깊이 있는 이해</a:t>
            </a:r>
            <a:endParaRPr lang="en-US" altLang="ko-KR" dirty="0" smtClean="0"/>
          </a:p>
          <a:p>
            <a:r>
              <a:rPr lang="ko-KR" altLang="en-US" dirty="0" smtClean="0"/>
              <a:t>그것을 통한 실제 구현 과 응용</a:t>
            </a:r>
            <a:endParaRPr lang="en-US" altLang="ko-KR" dirty="0" smtClean="0"/>
          </a:p>
          <a:p>
            <a:r>
              <a:rPr lang="ko-KR" altLang="en-US" dirty="0" smtClean="0"/>
              <a:t>시스템 </a:t>
            </a:r>
            <a:r>
              <a:rPr lang="en-US" altLang="ko-KR" dirty="0" smtClean="0"/>
              <a:t>Area</a:t>
            </a:r>
            <a:r>
              <a:rPr lang="ko-KR" altLang="en-US" dirty="0" smtClean="0"/>
              <a:t>에서의 </a:t>
            </a:r>
            <a:r>
              <a:rPr lang="en-US" altLang="ko-KR" dirty="0" smtClean="0"/>
              <a:t>Deep-Learning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3E8D-CAD7-AC49-9D2B-257FE6B88CA5}" type="slidenum">
              <a:rPr lang="en-US" altLang="ko-KR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6968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/>
              <a:t>y </a:t>
            </a:r>
            <a:r>
              <a:rPr kumimoji="1" lang="ko-KR" altLang="en-US"/>
              <a:t>햇</a:t>
            </a:r>
            <a:r>
              <a:rPr kumimoji="1" lang="en-US" altLang="ko-KR" baseline="0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h, f</a:t>
            </a:r>
            <a:r>
              <a:rPr kumimoji="1" lang="en-US" altLang="ko-KR" baseline="0"/>
              <a:t> </a:t>
            </a:r>
            <a:r>
              <a:rPr kumimoji="1" lang="ko-KR" altLang="en-US" baseline="0"/>
              <a:t>등으로 쓰기도 함</a:t>
            </a:r>
            <a:r>
              <a:rPr kumimoji="1" lang="en-US" altLang="ko-KR" baseline="0"/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273E8D-CAD7-AC49-9D2B-257FE6B88CA5}" type="slidenum">
              <a:rPr kumimoji="0" lang="uk-UA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1" lang="uk-UA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938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3E8D-CAD7-AC49-9D2B-257FE6B88CA5}" type="slidenum">
              <a:rPr lang="en-US" altLang="ko-KR" smtClean="0"/>
              <a:t>158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5441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역사</a:t>
            </a:r>
            <a:endParaRPr lang="en-US" altLang="ko-KR" dirty="0" smtClean="0"/>
          </a:p>
          <a:p>
            <a:r>
              <a:rPr lang="ko-KR" altLang="en-US" dirty="0" smtClean="0"/>
              <a:t>알고리즘 약간은 깊이 있는 이해</a:t>
            </a:r>
            <a:endParaRPr lang="en-US" altLang="ko-KR" dirty="0" smtClean="0"/>
          </a:p>
          <a:p>
            <a:r>
              <a:rPr lang="ko-KR" altLang="en-US" dirty="0" smtClean="0"/>
              <a:t>그것을 통한 실제 구현 과 응용</a:t>
            </a:r>
            <a:endParaRPr lang="en-US" altLang="ko-KR" dirty="0" smtClean="0"/>
          </a:p>
          <a:p>
            <a:r>
              <a:rPr lang="ko-KR" altLang="en-US" dirty="0" smtClean="0"/>
              <a:t>시스템 </a:t>
            </a:r>
            <a:r>
              <a:rPr lang="en-US" altLang="ko-KR" dirty="0" smtClean="0"/>
              <a:t>Area</a:t>
            </a:r>
            <a:r>
              <a:rPr lang="ko-KR" altLang="en-US" dirty="0" smtClean="0"/>
              <a:t>에서의 </a:t>
            </a:r>
            <a:r>
              <a:rPr lang="en-US" altLang="ko-KR" dirty="0" smtClean="0"/>
              <a:t>Deep-Learning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3E8D-CAD7-AC49-9D2B-257FE6B88CA5}" type="slidenum">
              <a:rPr lang="en-US" altLang="ko-KR" smtClean="0"/>
              <a:t>171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9502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3E8D-CAD7-AC49-9D2B-257FE6B88CA5}" type="slidenum">
              <a:rPr lang="uk-UA"/>
              <a:t>2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901326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데이터 마이닝은 지식이나 인사이트를 얻는다</a:t>
            </a:r>
            <a:r>
              <a:rPr kumimoji="1" lang="en-US" altLang="ko-KR"/>
              <a:t>.</a:t>
            </a:r>
            <a:endParaRPr kumimoji="1" lang="ko-KR" altLang="en-US"/>
          </a:p>
          <a:p>
            <a:r>
              <a:rPr kumimoji="1" lang="ko-KR" altLang="en-US"/>
              <a:t>머신러닝은 새로운 데이터를 처리하는 데 촛점을 맞추므로 어떻게 해결되었는 지 적절하게 설명하기 어려울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3E8D-CAD7-AC49-9D2B-257FE6B88CA5}" type="slidenum"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6684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통계학의 알고리즘에 많이 의존함</a:t>
            </a:r>
            <a:r>
              <a:rPr kumimoji="1" lang="en-US" altLang="ko-KR"/>
              <a:t>.</a:t>
            </a:r>
            <a:endParaRPr kumimoji="1" lang="ko-KR" altLang="en-US"/>
          </a:p>
          <a:p>
            <a:r>
              <a:rPr kumimoji="1" lang="ko-KR" altLang="en-US"/>
              <a:t>통계학적 머신러닝이라고 부르기도 함</a:t>
            </a:r>
            <a:r>
              <a:rPr kumimoji="1" lang="en-US" altLang="ko-KR"/>
              <a:t>.</a:t>
            </a:r>
            <a:endParaRPr kumimoji="1" lang="ko-KR" altLang="en-US"/>
          </a:p>
          <a:p>
            <a:r>
              <a:rPr kumimoji="1" lang="ko-KR" altLang="en-US"/>
              <a:t>컴퓨터 과학에 좀 더 실용적 접근이 많음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3E8D-CAD7-AC49-9D2B-257FE6B88CA5}" type="slidenum">
              <a:rPr lang="uk-UA"/>
              <a:t>4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4084106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/>
              <a:t>AI</a:t>
            </a:r>
            <a:r>
              <a:rPr kumimoji="1" lang="ko-KR" altLang="en-US"/>
              <a:t>는 언어학</a:t>
            </a:r>
            <a:r>
              <a:rPr kumimoji="1" lang="en-US" altLang="ko-KR"/>
              <a:t>,</a:t>
            </a:r>
            <a:r>
              <a:rPr kumimoji="1" lang="ko-KR" altLang="en-US"/>
              <a:t> 뇌의학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로봇틱스 포함</a:t>
            </a:r>
          </a:p>
          <a:p>
            <a:r>
              <a:rPr kumimoji="1" lang="ko-KR" altLang="en-US"/>
              <a:t>아직 일반지능이 아님</a:t>
            </a:r>
          </a:p>
          <a:p>
            <a:r>
              <a:rPr kumimoji="1" lang="ko-KR" altLang="en-US"/>
              <a:t>딥러닝은 뉴럴 네트워크를 사용한 머신러닝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3E8D-CAD7-AC49-9D2B-257FE6B88CA5}" type="slidenum"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4328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baseline="0"/>
              <a:t>2012</a:t>
            </a:r>
            <a:r>
              <a:rPr kumimoji="1" lang="ko-KR" altLang="en-US" sz="1200" baseline="0"/>
              <a:t>년 제프리힌튼 팀의 이미지 분류 논문</a:t>
            </a:r>
            <a:r>
              <a:rPr kumimoji="1" lang="en-US" altLang="ko-KR" sz="1200" baseline="0"/>
              <a:t>(</a:t>
            </a:r>
            <a:r>
              <a:rPr lang="en-US" altLang="ko-KR" sz="1200"/>
              <a:t>ImageNet Classification with Deep Convolutional Neural Networks)</a:t>
            </a:r>
            <a:endParaRPr kumimoji="1" lang="ko-KR" altLang="en-US" sz="1200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3E8D-CAD7-AC49-9D2B-257FE6B88CA5}" type="slidenum">
              <a:rPr lang="uk-UA"/>
              <a:t>6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784982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3E8D-CAD7-AC49-9D2B-257FE6B88CA5}" type="slidenum">
              <a:rPr lang="uk-UA"/>
              <a:t>7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974457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훈련데이터</a:t>
            </a:r>
            <a:r>
              <a:rPr kumimoji="1" lang="en-US" altLang="ko-KR"/>
              <a:t>/</a:t>
            </a:r>
            <a:r>
              <a:rPr kumimoji="1" lang="ko-KR" altLang="en-US"/>
              <a:t>학습데이터</a:t>
            </a:r>
          </a:p>
          <a:p>
            <a:r>
              <a:rPr kumimoji="1" lang="ko-KR" altLang="en-US"/>
              <a:t>지도학습</a:t>
            </a:r>
            <a:r>
              <a:rPr kumimoji="1" lang="en-US" altLang="ko-KR"/>
              <a:t>:</a:t>
            </a:r>
            <a:r>
              <a:rPr kumimoji="1" lang="ko-KR" altLang="en-US"/>
              <a:t> 주가예측</a:t>
            </a:r>
            <a:r>
              <a:rPr kumimoji="1" lang="en-US" altLang="ko-KR"/>
              <a:t>,</a:t>
            </a:r>
            <a:r>
              <a:rPr kumimoji="1" lang="ko-KR" altLang="en-US"/>
              <a:t> 스팸메일 분류</a:t>
            </a:r>
          </a:p>
          <a:p>
            <a:r>
              <a:rPr kumimoji="1" lang="ko-KR" altLang="en-US"/>
              <a:t>비지도학습</a:t>
            </a:r>
            <a:r>
              <a:rPr kumimoji="1" lang="en-US" altLang="ko-KR"/>
              <a:t>:</a:t>
            </a:r>
            <a:r>
              <a:rPr kumimoji="1" lang="ko-KR" altLang="en-US"/>
              <a:t> 고객 분류</a:t>
            </a:r>
          </a:p>
          <a:p>
            <a:r>
              <a:rPr kumimoji="1" lang="ko-KR" altLang="en-US"/>
              <a:t>딥 러닝은 알고리즘의 하나로 학습방법이 아님</a:t>
            </a:r>
            <a:r>
              <a:rPr kumimoji="1" lang="en-US" altLang="ko-KR"/>
              <a:t>.</a:t>
            </a:r>
            <a:endParaRPr kumimoji="1" lang="ko-KR" altLang="en-US"/>
          </a:p>
          <a:p>
            <a:r>
              <a:rPr kumimoji="1" lang="ko-KR" altLang="en-US"/>
              <a:t>딥 리인포스먼트 러닝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3E8D-CAD7-AC49-9D2B-257FE6B88CA5}" type="slidenum">
              <a:rPr lang="uk-UA"/>
              <a:t>8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3918641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/>
              <a:t>y </a:t>
            </a:r>
            <a:r>
              <a:rPr kumimoji="1" lang="ko-KR" altLang="en-US"/>
              <a:t>햇</a:t>
            </a:r>
            <a:r>
              <a:rPr kumimoji="1" lang="en-US" altLang="ko-KR" baseline="0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h, f</a:t>
            </a:r>
            <a:r>
              <a:rPr kumimoji="1" lang="en-US" altLang="ko-KR" baseline="0"/>
              <a:t> </a:t>
            </a:r>
            <a:r>
              <a:rPr kumimoji="1" lang="ko-KR" altLang="en-US" baseline="0"/>
              <a:t>등으로 쓰기도 함</a:t>
            </a:r>
            <a:r>
              <a:rPr kumimoji="1" lang="en-US" altLang="ko-KR" baseline="0"/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273E8D-CAD7-AC49-9D2B-257FE6B88CA5}" type="slidenum">
              <a:rPr kumimoji="0" lang="uk-UA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1" lang="uk-UA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34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0FE76-238C-44C8-9875-1222A12DBCDF}" type="datetime1">
              <a:rPr lang="ko-KR" altLang="en-US" smtClean="0"/>
              <a:t>2017-04-23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‹#›</a:t>
            </a:fld>
            <a:r>
              <a:rPr lang="en-US" altLang="ko-KR" sz="1500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849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67EA9-9BAA-40DF-8BD8-F4B4E4C2529C}" type="datetime1">
              <a:rPr lang="ko-KR" altLang="en-US" smtClean="0"/>
              <a:t>2017-04-23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‹#›</a:t>
            </a:fld>
            <a:r>
              <a:rPr lang="en-US" altLang="ko-KR" sz="1500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009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5B97-F6BE-48C5-AF5D-1D4C94F5375D}" type="datetime1">
              <a:rPr lang="ko-KR" altLang="en-US" smtClean="0"/>
              <a:t>2017-04-23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‹#›</a:t>
            </a:fld>
            <a:r>
              <a:rPr lang="en-US" altLang="ko-KR" sz="1500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59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13037" y="115330"/>
            <a:ext cx="11640065" cy="864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13037" y="1087395"/>
            <a:ext cx="11640065" cy="5089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 smtClean="0"/>
              <a:t>두 번째 수준</a:t>
            </a:r>
          </a:p>
          <a:p>
            <a:pPr lvl="2"/>
            <a:r>
              <a:rPr kumimoji="1" lang="ko-KR" altLang="en-US" dirty="0" smtClean="0"/>
              <a:t>세 </a:t>
            </a:r>
            <a:r>
              <a:rPr kumimoji="1" lang="ko-KR" altLang="en-US" dirty="0"/>
              <a:t>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C77A7-ECF3-4885-A281-5C1F9C012BC7}" type="datetime1">
              <a:rPr lang="ko-KR" altLang="en-US" smtClean="0"/>
              <a:t>2017-04-23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‹#›</a:t>
            </a:fld>
            <a:r>
              <a:rPr lang="en-US" altLang="ko-KR" sz="1500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8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accent2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ejaymin/TensorFlowLectur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eejaymin.github.io/index.html" TargetMode="External"/><Relationship Id="rId4" Type="http://schemas.openxmlformats.org/officeDocument/2006/relationships/hyperlink" Target="mailto:leejaymin@cnu.ac.k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tif"/><Relationship Id="rId2" Type="http://schemas.openxmlformats.org/officeDocument/2006/relationships/image" Target="../media/image122.tif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lideshare.net/leeseungeun/cnn-vgg-72164295" TargetMode="External"/><Relationship Id="rId5" Type="http://schemas.openxmlformats.org/officeDocument/2006/relationships/image" Target="../media/image125.tif"/><Relationship Id="rId4" Type="http://schemas.openxmlformats.org/officeDocument/2006/relationships/image" Target="../media/image124.ti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tif"/><Relationship Id="rId2" Type="http://schemas.openxmlformats.org/officeDocument/2006/relationships/image" Target="../media/image122.tif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lideshare.net/leeseungeun/cnn-vgg-72164295" TargetMode="External"/><Relationship Id="rId5" Type="http://schemas.openxmlformats.org/officeDocument/2006/relationships/image" Target="../media/image125.tif"/><Relationship Id="rId4" Type="http://schemas.openxmlformats.org/officeDocument/2006/relationships/image" Target="../media/image124.tif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unkim.github.io/ml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hunkim.github.io/ml/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gif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vdumoulin/conv_arithmetic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gif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vdumoulin/conv_arithmetic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gif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vdumoulin/conv_arithmetic" TargetMode="Externa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hunkim.github.io/ml/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anbit.co.kr/store/education/edu_view.html?p_code=S4788493436" TargetMode="External"/><Relationship Id="rId4" Type="http://schemas.openxmlformats.org/officeDocument/2006/relationships/image" Target="NUL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anbit.co.kr/store/education/edu_view.html?p_code=S4788493436" TargetMode="Externa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ejaymin/TensorFlowLecture/blob/master/5.CNN/CNNforMNIST-tensorboard.ipynb" TargetMode="External"/><Relationship Id="rId2" Type="http://schemas.openxmlformats.org/officeDocument/2006/relationships/hyperlink" Target="https://github.com/leejaymin/TensorFlowLecture/blob/master/5.CNN/CNNforMNIST.ipynb" TargetMode="Externa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gif"/><Relationship Id="rId2" Type="http://schemas.openxmlformats.org/officeDocument/2006/relationships/image" Target="../media/image154.gif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culurciello.github.io/tech/2016/06/04/nets.html" TargetMode="Externa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hunkim.github.io/ml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aCuOwF1ZjU&amp;t=1s" TargetMode="External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aCuOwF1ZjU&amp;t=1s" TargetMode="External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aCuOwF1ZjU&amp;t=1s" TargetMode="External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aCuOwF1ZjU&amp;t=1s" TargetMode="External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aCuOwF1ZjU&amp;t=1s" TargetMode="External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hunkim.github.io/ml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169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71.wmf"/><Relationship Id="rId5" Type="http://schemas.openxmlformats.org/officeDocument/2006/relationships/image" Target="../media/image172.pn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168.wmf"/><Relationship Id="rId9" Type="http://schemas.openxmlformats.org/officeDocument/2006/relationships/image" Target="../media/image170.wmf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hyperlink" Target="https://www.slideshare.net/TaegyunJeon1/electricity-price-forecasting-with-recurrent-neural-networks" TargetMode="Externa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174.png"/><Relationship Id="rId2" Type="http://schemas.openxmlformats.org/officeDocument/2006/relationships/image" Target="NULL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165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lideshare.net/TaegyunJeon1/electricity-price-forecasting-with-recurrent-neural-networks" TargetMode="Externa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lideshare.net/TaegyunJeon1/electricity-price-forecasting-with-recurrent-neural-networks" TargetMode="Externa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lideshare.net/TaegyunJeon1/electricity-price-forecasting-with-recurrent-neural-networks" TargetMode="Externa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lideshare.net/TaegyunJeon1/electricity-price-forecasting-with-recurrent-neural-networks" TargetMode="External"/><Relationship Id="rId4" Type="http://schemas.openxmlformats.org/officeDocument/2006/relationships/image" Target="../media/image16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lideshare.net/TaegyunJeon1/electricity-price-forecasting-with-recurrent-neural-networks" TargetMode="Externa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lideshare.net/TaegyunJeon1/electricity-price-forecasting-with-recurrent-neural-networks" TargetMode="Externa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olah.github.io/posts/2015-08-Understanding-LSTMs/" TargetMode="Externa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olah.github.io/posts/2015-08-Understanding-LSTM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hunkim.github.io/ml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1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82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84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olah.github.io/posts/2015-08-Understanding-LSTMs/" TargetMode="Externa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5-08-Understanding-LSTMs/" TargetMode="External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olah.github.io/posts/2015-08-Understanding-LSTMs/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0.png"/><Relationship Id="rId3" Type="http://schemas.openxmlformats.org/officeDocument/2006/relationships/image" Target="../media/image183.png"/><Relationship Id="rId7" Type="http://schemas.openxmlformats.org/officeDocument/2006/relationships/image" Target="../media/image1870.png"/><Relationship Id="rId2" Type="http://schemas.openxmlformats.org/officeDocument/2006/relationships/image" Target="../media/image18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60.png"/><Relationship Id="rId5" Type="http://schemas.openxmlformats.org/officeDocument/2006/relationships/image" Target="../media/image1850.png"/><Relationship Id="rId10" Type="http://schemas.openxmlformats.org/officeDocument/2006/relationships/image" Target="../media/image1900.png"/><Relationship Id="rId4" Type="http://schemas.openxmlformats.org/officeDocument/2006/relationships/image" Target="../media/image1840.png"/><Relationship Id="rId9" Type="http://schemas.openxmlformats.org/officeDocument/2006/relationships/image" Target="../media/image18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hunkim.github.io/ml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nkim/DeepLearningZeroToAll/" TargetMode="External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4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9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hunkim.github.io/ml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bit.co.kr/store/education/edu_view.html?p_code=S4788493436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bit.co.kr/store/education/edu_view.html?p_code=S4788493436" TargetMode="External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bit.co.kr/store/education/edu_view.html?p_code=S478849343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leejaymin/TensorFlowLecture/blob/master/0.1.Fundamental_Neural_Network/ex2/ex2_jemin.ipynb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hunkim.github.io/ml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hunkim.github.io/ml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hunkim.github.io/ml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bit.co.kr/store/education/edu_view.html?p_code=S478849343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hunkim.github.io/ml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hunkim.github.io/ml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atelierjpro/220773276384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anbit.co.kr/store/education/edu_view.html?p_code=S4788493436" TargetMode="Externa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atelierjpro/220773276384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atelierjpro/220773276384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atelierjpro/220773276384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ejaymin/TensorFlowLecture/blob/master/0.1.Fundamental_Neural_Network/ex4/ex4_jemin.ipynb" TargetMode="External"/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anbit.co.kr/store/education/edu_view.html?p_code=S4788493436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dium.com/@karpathy/yes-you-should-understand-backprop-e2f06eab496b#.u6cfklvcx" TargetMode="Externa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edium.com/@karpathy/yes-you-should-understand-backprop-e2f06eab496b#.u6cfklvcx" TargetMode="External"/><Relationship Id="rId4" Type="http://schemas.openxmlformats.org/officeDocument/2006/relationships/image" Target="../media/image8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puux7KZQfsE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hyperlink" Target="http://www.cs.toronto.edu/~rsalakhu/papers/srivastava14a.pdf" TargetMode="Externa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anbit.co.kr/store/education/edu_view.html?p_code=S4788493436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witter.com/Hassan_Sawaf/status/674012958981165056" TargetMode="External"/><Relationship Id="rId4" Type="http://schemas.openxmlformats.org/officeDocument/2006/relationships/image" Target="../media/image96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hyperlink" Target="https://github.com/leehaesung/DeepLearningPioneers/wiki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jpeg"/><Relationship Id="rId4" Type="http://schemas.openxmlformats.org/officeDocument/2006/relationships/image" Target="../media/image9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hunkim.github.io/ml/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if"/><Relationship Id="rId2" Type="http://schemas.openxmlformats.org/officeDocument/2006/relationships/image" Target="../media/image118.tif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lideshare.net/leeseungeun/cnn-vgg-72164295" TargetMode="Externa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atelierjpro/220882326143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kumimoji="1" lang="en-US" altLang="ko-KR" sz="4400" b="1" dirty="0" smtClean="0"/>
              <a:t>Machine Learning to Deep Learning</a:t>
            </a:r>
            <a:endParaRPr kumimoji="1" lang="ko-KR" altLang="en-US" sz="4400" b="1" dirty="0"/>
          </a:p>
        </p:txBody>
      </p:sp>
      <p:sp>
        <p:nvSpPr>
          <p:cNvPr id="6" name="부제 2"/>
          <p:cNvSpPr>
            <a:spLocks noGrp="1"/>
          </p:cNvSpPr>
          <p:nvPr>
            <p:ph type="subTitle" idx="1"/>
          </p:nvPr>
        </p:nvSpPr>
        <p:spPr>
          <a:xfrm>
            <a:off x="1115962" y="3602038"/>
            <a:ext cx="9960077" cy="2454378"/>
          </a:xfrm>
        </p:spPr>
        <p:txBody>
          <a:bodyPr anchor="ctr">
            <a:noAutofit/>
          </a:bodyPr>
          <a:lstStyle/>
          <a:p>
            <a:r>
              <a:rPr kumimoji="1" lang="en-US" altLang="ko-KR" sz="2000" dirty="0" smtClean="0"/>
              <a:t>Tutorial code</a:t>
            </a:r>
            <a:r>
              <a:rPr kumimoji="1" lang="en-US" altLang="ko-KR" sz="2000" dirty="0"/>
              <a:t>: </a:t>
            </a:r>
            <a:r>
              <a:rPr kumimoji="1" lang="en-US" altLang="ko-KR" sz="2000" dirty="0">
                <a:hlinkClick r:id="rId3"/>
              </a:rPr>
              <a:t>https://</a:t>
            </a:r>
            <a:r>
              <a:rPr kumimoji="1" lang="en-US" altLang="ko-KR" sz="2000" dirty="0" smtClean="0">
                <a:hlinkClick r:id="rId3"/>
              </a:rPr>
              <a:t>github.com/leejaymin/TensorFlowLecture</a:t>
            </a:r>
            <a:r>
              <a:rPr kumimoji="1" lang="en-US" altLang="ko-KR" sz="2000" dirty="0" smtClean="0"/>
              <a:t> 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dirty="0" smtClean="0"/>
              <a:t>2017. 04. 20</a:t>
            </a:r>
            <a:endParaRPr kumimoji="1" lang="en-US" altLang="ko-KR" sz="2000" dirty="0"/>
          </a:p>
          <a:p>
            <a:r>
              <a:rPr kumimoji="1" lang="en-US" altLang="ko-KR" sz="2000" dirty="0" err="1" smtClean="0"/>
              <a:t>Jemin</a:t>
            </a:r>
            <a:r>
              <a:rPr kumimoji="1" lang="en-US" altLang="ko-KR" sz="2000" dirty="0" smtClean="0"/>
              <a:t> Lee (</a:t>
            </a:r>
            <a:r>
              <a:rPr kumimoji="1" lang="en-US" altLang="ko-KR" sz="2000" dirty="0" smtClean="0">
                <a:hlinkClick r:id="rId4"/>
              </a:rPr>
              <a:t>leejaymin@cnu.ac.kr</a:t>
            </a:r>
            <a:r>
              <a:rPr kumimoji="1" lang="en-US" altLang="ko-KR" sz="2000" dirty="0" smtClean="0"/>
              <a:t>)</a:t>
            </a:r>
          </a:p>
          <a:p>
            <a:r>
              <a:rPr kumimoji="1" lang="en-US" altLang="ko-KR" sz="2000" dirty="0" err="1" smtClean="0"/>
              <a:t>Hompage</a:t>
            </a:r>
            <a:r>
              <a:rPr kumimoji="1" lang="en-US" altLang="ko-KR" sz="2000" dirty="0"/>
              <a:t>: </a:t>
            </a:r>
            <a:r>
              <a:rPr kumimoji="1" lang="en-US" altLang="ko-KR" sz="2000" dirty="0">
                <a:hlinkClick r:id="rId5"/>
              </a:rPr>
              <a:t>https://</a:t>
            </a:r>
            <a:r>
              <a:rPr kumimoji="1" lang="en-US" altLang="ko-KR" sz="2000" dirty="0" smtClean="0">
                <a:hlinkClick r:id="rId5"/>
              </a:rPr>
              <a:t>leejaymin.github.io/index.html</a:t>
            </a:r>
            <a:r>
              <a:rPr kumimoji="1" lang="en-US" altLang="ko-KR" sz="2000" dirty="0" smtClean="0"/>
              <a:t> </a:t>
            </a:r>
            <a:endParaRPr kumimoji="1"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63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13037" y="115330"/>
            <a:ext cx="11640065" cy="533063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rgbClr val="FFC000"/>
                </a:solidFill>
              </a:rPr>
              <a:t>Table of Contents</a:t>
            </a:r>
            <a:endParaRPr lang="ko-KR" altLang="en-US" sz="3000" dirty="0">
              <a:solidFill>
                <a:srgbClr val="FFC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13037" y="648393"/>
            <a:ext cx="11640065" cy="6073082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altLang="ko-KR" sz="1800" b="1" dirty="0" smtClean="0">
                <a:solidFill>
                  <a:srgbClr val="0070C0"/>
                </a:solidFill>
              </a:rPr>
              <a:t>Fundamental Machine Learning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/>
              <a:t>Linear Regression: </a:t>
            </a:r>
            <a:r>
              <a:rPr lang="en-US" altLang="ko-KR" sz="1800" dirty="0" smtClean="0"/>
              <a:t>Gradient Descent Algorithm (optimization)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/>
              <a:t>Logistic Regression (Single Neuron=Perceptron):</a:t>
            </a:r>
            <a:r>
              <a:rPr lang="en-US" altLang="ko-KR" sz="1800" dirty="0" smtClean="0"/>
              <a:t> Sigmoid (Logistic function), Convexity, </a:t>
            </a:r>
            <a:br>
              <a:rPr lang="en-US" altLang="ko-KR" sz="1800" dirty="0" smtClean="0"/>
            </a:br>
            <a:r>
              <a:rPr lang="en-US" altLang="ko-KR" sz="1800" dirty="0" smtClean="0"/>
              <a:t>Cross Entropy, Decision Boundary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/>
              <a:t>Multiple Perceptron (Hidden Layer): </a:t>
            </a:r>
            <a:r>
              <a:rPr lang="en-US" altLang="ko-KR" sz="1800" dirty="0" smtClean="0"/>
              <a:t>Backpropagation algorithm</a:t>
            </a:r>
          </a:p>
          <a:p>
            <a:pPr>
              <a:lnSpc>
                <a:spcPct val="160000"/>
              </a:lnSpc>
            </a:pPr>
            <a:r>
              <a:rPr lang="en-US" altLang="ko-KR" sz="1800" b="1" dirty="0" smtClean="0">
                <a:solidFill>
                  <a:srgbClr val="0070C0"/>
                </a:solidFill>
              </a:rPr>
              <a:t>Deep Neural Network Breakthrough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/>
              <a:t>Rebirth of Neural Network, renamed DNN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/>
              <a:t>DNN, </a:t>
            </a:r>
            <a:r>
              <a:rPr lang="en-US" altLang="ko-KR" sz="1800" b="1" dirty="0" err="1" smtClean="0"/>
              <a:t>ReLU</a:t>
            </a:r>
            <a:r>
              <a:rPr lang="en-US" altLang="ko-KR" sz="1800" b="1" dirty="0" smtClean="0"/>
              <a:t>, Pre-training, Dropout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/>
              <a:t>Convolutional Neural Network (CNN) </a:t>
            </a:r>
            <a:endParaRPr lang="en-US" altLang="ko-KR" sz="1800" b="1" dirty="0">
              <a:solidFill>
                <a:srgbClr val="0070C0"/>
              </a:solidFill>
            </a:endParaRPr>
          </a:p>
          <a:p>
            <a:pPr lvl="1">
              <a:lnSpc>
                <a:spcPct val="160000"/>
              </a:lnSpc>
            </a:pPr>
            <a:r>
              <a:rPr lang="en-US" altLang="ko-KR" sz="1800" b="1" dirty="0"/>
              <a:t>Recurrent Neural Network (RNN)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Filter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Filter</a:t>
            </a:r>
            <a:r>
              <a:rPr lang="ko-KR" altLang="en-US" dirty="0"/>
              <a:t>는 </a:t>
            </a:r>
            <a:r>
              <a:rPr lang="en-US" altLang="ko-KR" dirty="0"/>
              <a:t>detect</a:t>
            </a:r>
            <a:r>
              <a:rPr lang="ko-KR" altLang="en-US" dirty="0"/>
              <a:t>하고자 하는 </a:t>
            </a:r>
            <a:r>
              <a:rPr lang="en-US" altLang="ko-KR" dirty="0"/>
              <a:t>feature</a:t>
            </a:r>
            <a:r>
              <a:rPr lang="ko-KR" altLang="en-US" dirty="0"/>
              <a:t>에 대한 내용이 담긴 사각형</a:t>
            </a:r>
          </a:p>
          <a:p>
            <a:pPr lvl="1"/>
            <a:r>
              <a:rPr lang="en-US" altLang="ko-KR" dirty="0"/>
              <a:t>kernel, patch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Receptive </a:t>
            </a:r>
            <a:r>
              <a:rPr lang="en-US" altLang="ko-KR" dirty="0"/>
              <a:t>Field</a:t>
            </a:r>
            <a:r>
              <a:rPr lang="ko-KR" altLang="en-US" dirty="0"/>
              <a:t>는 이미지 위를 </a:t>
            </a:r>
            <a:r>
              <a:rPr lang="en-US" altLang="ko-KR" dirty="0"/>
              <a:t>filter size</a:t>
            </a:r>
            <a:r>
              <a:rPr lang="ko-KR" altLang="en-US" dirty="0"/>
              <a:t>로 </a:t>
            </a:r>
            <a:r>
              <a:rPr lang="en-US" altLang="ko-KR" dirty="0"/>
              <a:t>rolling</a:t>
            </a:r>
            <a:r>
              <a:rPr lang="ko-KR" altLang="en-US" dirty="0"/>
              <a:t>하며 </a:t>
            </a:r>
            <a:r>
              <a:rPr lang="en-US" altLang="ko-KR" dirty="0"/>
              <a:t>detect</a:t>
            </a:r>
            <a:r>
              <a:rPr lang="ko-KR" altLang="en-US" dirty="0"/>
              <a:t>되는 실제 </a:t>
            </a:r>
            <a:r>
              <a:rPr lang="en-US" altLang="ko-KR" dirty="0"/>
              <a:t>feature</a:t>
            </a:r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image12.tif"/>
          <p:cNvPicPr>
            <a:picLocks noChangeAspect="1"/>
          </p:cNvPicPr>
          <p:nvPr/>
        </p:nvPicPr>
        <p:blipFill>
          <a:blip r:embed="rId2">
            <a:extLst/>
          </a:blip>
          <a:srcRect r="53288"/>
          <a:stretch>
            <a:fillRect/>
          </a:stretch>
        </p:blipFill>
        <p:spPr>
          <a:xfrm>
            <a:off x="6312131" y="1588423"/>
            <a:ext cx="2117207" cy="201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12.tif"/>
          <p:cNvPicPr>
            <a:picLocks noChangeAspect="1"/>
          </p:cNvPicPr>
          <p:nvPr/>
        </p:nvPicPr>
        <p:blipFill>
          <a:blip r:embed="rId2">
            <a:extLst/>
          </a:blip>
          <a:srcRect l="48784"/>
          <a:stretch>
            <a:fillRect/>
          </a:stretch>
        </p:blipFill>
        <p:spPr>
          <a:xfrm>
            <a:off x="3527854" y="1588485"/>
            <a:ext cx="2321345" cy="2019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13.tif"/>
          <p:cNvPicPr>
            <a:picLocks noChangeAspect="1"/>
          </p:cNvPicPr>
          <p:nvPr/>
        </p:nvPicPr>
        <p:blipFill>
          <a:blip r:embed="rId3">
            <a:extLst/>
          </a:blip>
          <a:srcRect r="36252" b="25665"/>
          <a:stretch>
            <a:fillRect/>
          </a:stretch>
        </p:blipFill>
        <p:spPr>
          <a:xfrm>
            <a:off x="5923143" y="4132818"/>
            <a:ext cx="5627528" cy="2294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14.tif"/>
          <p:cNvPicPr>
            <a:picLocks noChangeAspect="1"/>
          </p:cNvPicPr>
          <p:nvPr/>
        </p:nvPicPr>
        <p:blipFill>
          <a:blip r:embed="rId4">
            <a:extLst/>
          </a:blip>
          <a:srcRect l="51226"/>
          <a:stretch>
            <a:fillRect/>
          </a:stretch>
        </p:blipFill>
        <p:spPr>
          <a:xfrm>
            <a:off x="732585" y="4471969"/>
            <a:ext cx="2756670" cy="2006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15.tif"/>
          <p:cNvPicPr>
            <a:picLocks noChangeAspect="1"/>
          </p:cNvPicPr>
          <p:nvPr/>
        </p:nvPicPr>
        <p:blipFill>
          <a:blip r:embed="rId5">
            <a:extLst/>
          </a:blip>
          <a:srcRect l="27298" r="43003" b="26191"/>
          <a:stretch>
            <a:fillRect/>
          </a:stretch>
        </p:blipFill>
        <p:spPr>
          <a:xfrm>
            <a:off x="3438460" y="4108752"/>
            <a:ext cx="2681554" cy="251215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100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215806" y="6505294"/>
            <a:ext cx="7502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504C48"/>
                </a:solidFill>
                <a:latin typeface="Helvetica Neue"/>
                <a:hlinkClick r:id="rId6"/>
              </a:rPr>
              <a:t>Lee </a:t>
            </a:r>
            <a:r>
              <a:rPr lang="en-US" altLang="ko-KR" dirty="0" err="1" smtClean="0">
                <a:solidFill>
                  <a:srgbClr val="504C48"/>
                </a:solidFill>
                <a:latin typeface="Helvetica Neue"/>
                <a:hlinkClick r:id="rId6"/>
              </a:rPr>
              <a:t>Seungeun</a:t>
            </a:r>
            <a:r>
              <a:rPr lang="en-US" altLang="ko-KR" dirty="0" smtClean="0">
                <a:solidFill>
                  <a:srgbClr val="504C48"/>
                </a:solidFill>
                <a:latin typeface="Helvetica Neue"/>
                <a:hlinkClick r:id="rId6"/>
              </a:rPr>
              <a:t>, CNN </a:t>
            </a:r>
            <a:r>
              <a:rPr lang="ko-KR" altLang="en-US" dirty="0">
                <a:solidFill>
                  <a:srgbClr val="504C48"/>
                </a:solidFill>
                <a:latin typeface="Helvetica Neue"/>
                <a:hlinkClick r:id="rId6"/>
              </a:rPr>
              <a:t>초보자가 만드는 초보자 가이드 </a:t>
            </a:r>
            <a:r>
              <a:rPr lang="en-US" altLang="ko-KR" dirty="0">
                <a:solidFill>
                  <a:srgbClr val="504C48"/>
                </a:solidFill>
                <a:latin typeface="Helvetica Neue"/>
                <a:hlinkClick r:id="rId6"/>
              </a:rPr>
              <a:t>(VGG </a:t>
            </a:r>
            <a:r>
              <a:rPr lang="ko-KR" altLang="en-US" dirty="0">
                <a:solidFill>
                  <a:srgbClr val="504C48"/>
                </a:solidFill>
                <a:latin typeface="Helvetica Neue"/>
                <a:hlinkClick r:id="rId6"/>
              </a:rPr>
              <a:t>약간 포함</a:t>
            </a:r>
            <a:r>
              <a:rPr lang="en-US" altLang="ko-KR" dirty="0">
                <a:solidFill>
                  <a:srgbClr val="504C48"/>
                </a:solidFill>
                <a:latin typeface="Helvetica Neue"/>
                <a:hlinkClick r:id="rId6"/>
              </a:rPr>
              <a:t>)</a:t>
            </a:r>
            <a:endParaRPr lang="en-US" altLang="ko-KR" b="0" i="0" dirty="0">
              <a:solidFill>
                <a:srgbClr val="504C48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9857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Activation Map (Feature Map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해당 </a:t>
            </a:r>
            <a:r>
              <a:rPr lang="en-US" altLang="ko-KR" dirty="0"/>
              <a:t>receptive field</a:t>
            </a:r>
            <a:r>
              <a:rPr lang="ko-KR" altLang="en-US" dirty="0"/>
              <a:t>에 </a:t>
            </a:r>
            <a:r>
              <a:rPr lang="en-US" altLang="ko-KR" dirty="0" err="1"/>
              <a:t>fiter</a:t>
            </a:r>
            <a:r>
              <a:rPr lang="ko-KR" altLang="en-US" dirty="0"/>
              <a:t>에서 </a:t>
            </a:r>
            <a:r>
              <a:rPr lang="en-US" altLang="ko-KR" dirty="0"/>
              <a:t>detect</a:t>
            </a:r>
            <a:r>
              <a:rPr lang="ko-KR" altLang="en-US" dirty="0"/>
              <a:t>하고자 하는 </a:t>
            </a:r>
            <a:r>
              <a:rPr lang="en-US" altLang="ko-KR" dirty="0"/>
              <a:t>feature</a:t>
            </a:r>
            <a:r>
              <a:rPr lang="ko-KR" altLang="en-US" dirty="0"/>
              <a:t>가 있는지 없는지 알려줌</a:t>
            </a:r>
          </a:p>
          <a:p>
            <a:endParaRPr lang="ko-KR" altLang="en-US" dirty="0"/>
          </a:p>
        </p:txBody>
      </p:sp>
      <p:pic>
        <p:nvPicPr>
          <p:cNvPr id="5" name="image12.tif"/>
          <p:cNvPicPr>
            <a:picLocks noChangeAspect="1"/>
          </p:cNvPicPr>
          <p:nvPr/>
        </p:nvPicPr>
        <p:blipFill>
          <a:blip r:embed="rId2">
            <a:extLst/>
          </a:blip>
          <a:srcRect r="53288"/>
          <a:stretch>
            <a:fillRect/>
          </a:stretch>
        </p:blipFill>
        <p:spPr>
          <a:xfrm>
            <a:off x="6336504" y="1460907"/>
            <a:ext cx="2326477" cy="2218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13.tif"/>
          <p:cNvPicPr>
            <a:picLocks noChangeAspect="1"/>
          </p:cNvPicPr>
          <p:nvPr/>
        </p:nvPicPr>
        <p:blipFill>
          <a:blip r:embed="rId3">
            <a:extLst/>
          </a:blip>
          <a:srcRect r="36252" b="25665"/>
          <a:stretch>
            <a:fillRect/>
          </a:stretch>
        </p:blipFill>
        <p:spPr>
          <a:xfrm>
            <a:off x="318169" y="4203106"/>
            <a:ext cx="5627529" cy="2294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14.tif"/>
          <p:cNvPicPr>
            <a:picLocks noChangeAspect="1"/>
          </p:cNvPicPr>
          <p:nvPr/>
        </p:nvPicPr>
        <p:blipFill>
          <a:blip r:embed="rId4">
            <a:extLst/>
          </a:blip>
          <a:srcRect l="51226"/>
          <a:stretch>
            <a:fillRect/>
          </a:stretch>
        </p:blipFill>
        <p:spPr>
          <a:xfrm>
            <a:off x="318169" y="1859983"/>
            <a:ext cx="2756671" cy="2006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15.tif"/>
          <p:cNvPicPr>
            <a:picLocks noChangeAspect="1"/>
          </p:cNvPicPr>
          <p:nvPr/>
        </p:nvPicPr>
        <p:blipFill>
          <a:blip r:embed="rId5">
            <a:extLst/>
          </a:blip>
          <a:srcRect l="27298" r="43003" b="26191"/>
          <a:stretch>
            <a:fillRect/>
          </a:stretch>
        </p:blipFill>
        <p:spPr>
          <a:xfrm>
            <a:off x="3024045" y="1496767"/>
            <a:ext cx="2681555" cy="251215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263"/>
          <p:cNvSpPr/>
          <p:nvPr/>
        </p:nvSpPr>
        <p:spPr>
          <a:xfrm>
            <a:off x="5887716" y="2246521"/>
            <a:ext cx="47000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100000"/>
              <a:buChar char="•"/>
            </a:lvl1pPr>
          </a:lstStyle>
          <a:p>
            <a:r>
              <a:t> </a:t>
            </a:r>
          </a:p>
        </p:txBody>
      </p:sp>
      <p:pic>
        <p:nvPicPr>
          <p:cNvPr id="10" name="image12.tif"/>
          <p:cNvPicPr>
            <a:picLocks noChangeAspect="1"/>
          </p:cNvPicPr>
          <p:nvPr/>
        </p:nvPicPr>
        <p:blipFill>
          <a:blip r:embed="rId2">
            <a:extLst/>
          </a:blip>
          <a:srcRect r="53288"/>
          <a:stretch>
            <a:fillRect/>
          </a:stretch>
        </p:blipFill>
        <p:spPr>
          <a:xfrm>
            <a:off x="6403745" y="4044767"/>
            <a:ext cx="2326477" cy="2218894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265"/>
          <p:cNvSpPr/>
          <p:nvPr/>
        </p:nvSpPr>
        <p:spPr>
          <a:xfrm>
            <a:off x="5954957" y="4830381"/>
            <a:ext cx="47000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100000"/>
              <a:buChar char="•"/>
            </a:lvl1pPr>
          </a:lstStyle>
          <a:p>
            <a:r>
              <a:t> </a:t>
            </a:r>
          </a:p>
        </p:txBody>
      </p:sp>
      <p:sp>
        <p:nvSpPr>
          <p:cNvPr id="12" name="Shape 266"/>
          <p:cNvSpPr/>
          <p:nvPr/>
        </p:nvSpPr>
        <p:spPr>
          <a:xfrm>
            <a:off x="8977608" y="2120126"/>
            <a:ext cx="155996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= 6600</a:t>
            </a:r>
          </a:p>
        </p:txBody>
      </p:sp>
      <p:sp>
        <p:nvSpPr>
          <p:cNvPr id="13" name="Shape 267"/>
          <p:cNvSpPr/>
          <p:nvPr/>
        </p:nvSpPr>
        <p:spPr>
          <a:xfrm>
            <a:off x="9019449" y="4642948"/>
            <a:ext cx="7973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= 0</a:t>
            </a:r>
          </a:p>
        </p:txBody>
      </p:sp>
      <p:sp>
        <p:nvSpPr>
          <p:cNvPr id="14" name="Shape 268"/>
          <p:cNvSpPr/>
          <p:nvPr/>
        </p:nvSpPr>
        <p:spPr>
          <a:xfrm>
            <a:off x="8691903" y="2710883"/>
            <a:ext cx="334861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00"/>
            </a:lvl1pPr>
          </a:lstStyle>
          <a:p>
            <a:r>
              <a:t>(50x30)+(20x30)+(50x30)+(50x30)+(50x30)</a:t>
            </a:r>
          </a:p>
        </p:txBody>
      </p:sp>
      <p:sp>
        <p:nvSpPr>
          <p:cNvPr id="15" name="Shape 269"/>
          <p:cNvSpPr/>
          <p:nvPr/>
        </p:nvSpPr>
        <p:spPr>
          <a:xfrm>
            <a:off x="10778311" y="2167676"/>
            <a:ext cx="828346" cy="552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있다!</a:t>
            </a:r>
          </a:p>
        </p:txBody>
      </p:sp>
      <p:sp>
        <p:nvSpPr>
          <p:cNvPr id="16" name="Shape 270"/>
          <p:cNvSpPr/>
          <p:nvPr/>
        </p:nvSpPr>
        <p:spPr>
          <a:xfrm>
            <a:off x="10820152" y="4690497"/>
            <a:ext cx="828346" cy="552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없다!</a:t>
            </a:r>
          </a:p>
        </p:txBody>
      </p:sp>
      <p:sp>
        <p:nvSpPr>
          <p:cNvPr id="17" name="Shape 271"/>
          <p:cNvSpPr/>
          <p:nvPr/>
        </p:nvSpPr>
        <p:spPr>
          <a:xfrm>
            <a:off x="5887716" y="2259221"/>
            <a:ext cx="47000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100000"/>
              <a:buChar char="•"/>
              <a:defRPr>
                <a:solidFill>
                  <a:schemeClr val="accent5"/>
                </a:solidFill>
              </a:defRPr>
            </a:lvl1pPr>
          </a:lstStyle>
          <a:p>
            <a: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101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215806" y="6496981"/>
            <a:ext cx="7502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504C48"/>
                </a:solidFill>
                <a:latin typeface="Helvetica Neue"/>
                <a:hlinkClick r:id="rId6"/>
              </a:rPr>
              <a:t>Lee </a:t>
            </a:r>
            <a:r>
              <a:rPr lang="en-US" altLang="ko-KR" dirty="0" err="1" smtClean="0">
                <a:solidFill>
                  <a:srgbClr val="504C48"/>
                </a:solidFill>
                <a:latin typeface="Helvetica Neue"/>
                <a:hlinkClick r:id="rId6"/>
              </a:rPr>
              <a:t>Seungeun</a:t>
            </a:r>
            <a:r>
              <a:rPr lang="en-US" altLang="ko-KR" dirty="0" smtClean="0">
                <a:solidFill>
                  <a:srgbClr val="504C48"/>
                </a:solidFill>
                <a:latin typeface="Helvetica Neue"/>
                <a:hlinkClick r:id="rId6"/>
              </a:rPr>
              <a:t>, CNN </a:t>
            </a:r>
            <a:r>
              <a:rPr lang="ko-KR" altLang="en-US" dirty="0">
                <a:solidFill>
                  <a:srgbClr val="504C48"/>
                </a:solidFill>
                <a:latin typeface="Helvetica Neue"/>
                <a:hlinkClick r:id="rId6"/>
              </a:rPr>
              <a:t>초보자가 만드는 초보자 가이드 </a:t>
            </a:r>
            <a:r>
              <a:rPr lang="en-US" altLang="ko-KR" dirty="0">
                <a:solidFill>
                  <a:srgbClr val="504C48"/>
                </a:solidFill>
                <a:latin typeface="Helvetica Neue"/>
                <a:hlinkClick r:id="rId6"/>
              </a:rPr>
              <a:t>(VGG </a:t>
            </a:r>
            <a:r>
              <a:rPr lang="ko-KR" altLang="en-US" dirty="0">
                <a:solidFill>
                  <a:srgbClr val="504C48"/>
                </a:solidFill>
                <a:latin typeface="Helvetica Neue"/>
                <a:hlinkClick r:id="rId6"/>
              </a:rPr>
              <a:t>약간 포함</a:t>
            </a:r>
            <a:r>
              <a:rPr lang="en-US" altLang="ko-KR" dirty="0">
                <a:solidFill>
                  <a:srgbClr val="504C48"/>
                </a:solidFill>
                <a:latin typeface="Helvetica Neue"/>
                <a:hlinkClick r:id="rId6"/>
              </a:rPr>
              <a:t>)</a:t>
            </a:r>
            <a:endParaRPr lang="en-US" altLang="ko-KR" b="0" i="0" dirty="0">
              <a:solidFill>
                <a:srgbClr val="504C48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8754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Preview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29" y="980304"/>
            <a:ext cx="11109726" cy="537604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102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86083" y="6436680"/>
            <a:ext cx="7906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Roboto"/>
              </a:rPr>
              <a:t>CS231n: Convolutional Neural Networks for Visual Recognition</a:t>
            </a:r>
            <a:endParaRPr lang="en-US" altLang="ko-KR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1156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" y="396565"/>
            <a:ext cx="9773264" cy="5814819"/>
          </a:xfrm>
          <a:prstGeom prst="rect">
            <a:avLst/>
          </a:prstGeom>
        </p:spPr>
      </p:pic>
      <p:pic>
        <p:nvPicPr>
          <p:cNvPr id="1026" name="Picture 2" descr="http://cfile25.uf.tistory.com/image/182F4639510F9D66259B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349" y="3119940"/>
            <a:ext cx="4738502" cy="290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출처</a:t>
            </a:r>
            <a:r>
              <a:rPr lang="en-US" altLang="ko-KR" dirty="0" smtClean="0">
                <a:hlinkClick r:id="rId4"/>
              </a:rPr>
              <a:t>: </a:t>
            </a:r>
            <a:r>
              <a:rPr lang="ko-KR" altLang="en-US" dirty="0" smtClean="0">
                <a:hlinkClick r:id="rId4"/>
              </a:rPr>
              <a:t>모두를 위한 머신러닝 시즌</a:t>
            </a:r>
            <a:r>
              <a:rPr lang="en-US" altLang="ko-KR" dirty="0" smtClean="0">
                <a:hlinkClick r:id="rId4"/>
              </a:rPr>
              <a:t>1, </a:t>
            </a:r>
            <a:r>
              <a:rPr lang="ko-KR" altLang="en-US" dirty="0" smtClean="0">
                <a:hlinkClick r:id="rId4"/>
              </a:rPr>
              <a:t>김성훈 교수님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103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77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66" y="360393"/>
            <a:ext cx="6946049" cy="599595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361021" y="6443547"/>
            <a:ext cx="5249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hlinkClick r:id="rId3"/>
              </a:rPr>
              <a:t>http://cs231n.github.io/convolutional-networks</a:t>
            </a:r>
            <a:r>
              <a:rPr lang="ko-KR" altLang="en-US" smtClean="0">
                <a:hlinkClick r:id="rId3"/>
              </a:rPr>
              <a:t>/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104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59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Let’s look at other areas with the same filter(w)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How many numbers can we get?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55" y="1846940"/>
            <a:ext cx="3305175" cy="32289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모두를 위한 머신러닝 시즌</a:t>
            </a:r>
            <a:r>
              <a:rPr lang="en-US" altLang="ko-KR" dirty="0" smtClean="0">
                <a:hlinkClick r:id="rId3"/>
              </a:rPr>
              <a:t>1, </a:t>
            </a:r>
            <a:r>
              <a:rPr lang="ko-KR" altLang="en-US" dirty="0" smtClean="0">
                <a:hlinkClick r:id="rId3"/>
              </a:rPr>
              <a:t>김성훈 교수님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105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63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317" y="792897"/>
            <a:ext cx="9654633" cy="524034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106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86083" y="6436680"/>
            <a:ext cx="7906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Roboto"/>
              </a:rPr>
              <a:t>CS231n: Convolutional Neural Networks for Visual Recognition</a:t>
            </a:r>
            <a:endParaRPr lang="en-US" altLang="ko-KR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5748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438" y="485890"/>
            <a:ext cx="9782175" cy="570846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107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86083" y="6436680"/>
            <a:ext cx="7906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Roboto"/>
              </a:rPr>
              <a:t>CS231n: Convolutional Neural Networks for Visual Recognition</a:t>
            </a:r>
            <a:endParaRPr lang="en-US" altLang="ko-KR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6791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48" y="520738"/>
            <a:ext cx="9832179" cy="560128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108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86083" y="6436680"/>
            <a:ext cx="7906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Roboto"/>
              </a:rPr>
              <a:t>CS231n: Convolutional Neural Networks for Visual Recognition</a:t>
            </a:r>
            <a:endParaRPr lang="en-US" altLang="ko-KR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8777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73" y="239209"/>
            <a:ext cx="10432658" cy="611714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109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86083" y="6436680"/>
            <a:ext cx="7906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Roboto"/>
              </a:rPr>
              <a:t>CS231n: Convolutional Neural Networks for Visual Recognition</a:t>
            </a:r>
            <a:endParaRPr lang="en-US" altLang="ko-KR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574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7035" y="2767281"/>
            <a:ext cx="58379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b="1" dirty="0" smtClean="0"/>
              <a:t>Linear Regression: </a:t>
            </a:r>
            <a:r>
              <a:rPr kumimoji="1" lang="ko-KR" altLang="en-US" sz="4000" b="1" dirty="0" smtClean="0"/>
              <a:t>이론</a:t>
            </a:r>
            <a:endParaRPr kumimoji="1" lang="en-US" altLang="ko-KR" sz="4000" b="1" dirty="0" smtClean="0"/>
          </a:p>
          <a:p>
            <a:pPr algn="ctr"/>
            <a:r>
              <a:rPr kumimoji="1" lang="en-US" altLang="ko-KR" sz="4000" b="1" dirty="0" smtClean="0"/>
              <a:t>Gradient Descent</a:t>
            </a:r>
            <a:endParaRPr kumimoji="1" lang="ko-KR" altLang="en-US" sz="40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63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38" y="207343"/>
            <a:ext cx="10314182" cy="618021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110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86083" y="6436680"/>
            <a:ext cx="7906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Roboto"/>
              </a:rPr>
              <a:t>CS231n: Convolutional Neural Networks for Visual Recognition</a:t>
            </a:r>
            <a:endParaRPr lang="en-US" altLang="ko-KR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6162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23" y="351861"/>
            <a:ext cx="10514903" cy="600448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111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86083" y="6436680"/>
            <a:ext cx="7906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Roboto"/>
              </a:rPr>
              <a:t>CS231n: Convolutional Neural Networks for Visual Recognition</a:t>
            </a:r>
            <a:endParaRPr lang="en-US" altLang="ko-KR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239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52" y="169011"/>
            <a:ext cx="10466564" cy="618733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112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86083" y="6436680"/>
            <a:ext cx="7906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Roboto"/>
              </a:rPr>
              <a:t>CS231n: Convolutional Neural Networks for Visual Recognition</a:t>
            </a:r>
            <a:endParaRPr lang="en-US" altLang="ko-KR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0767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55" y="0"/>
            <a:ext cx="10560884" cy="635635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113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86083" y="6436680"/>
            <a:ext cx="7906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Roboto"/>
              </a:rPr>
              <a:t>CS231n: Convolutional Neural Networks for Visual Recognition</a:t>
            </a:r>
            <a:endParaRPr lang="en-US" altLang="ko-KR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7165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Output Image </a:t>
            </a:r>
            <a:r>
              <a:rPr lang="ko-KR" altLang="en-US" dirty="0"/>
              <a:t>크기 계산</a:t>
            </a:r>
            <a:r>
              <a:rPr lang="en-US" altLang="ko-KR" dirty="0"/>
              <a:t>[1/2]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34"/>
              <p:cNvSpPr txBox="1"/>
              <p:nvPr/>
            </p:nvSpPr>
            <p:spPr>
              <a:xfrm>
                <a:off x="3822686" y="1977243"/>
                <a:ext cx="4546629" cy="712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charset="0"/>
                        </a:rPr>
                        <m:t>𝑜</m:t>
                      </m:r>
                      <m:r>
                        <a:rPr kumimoji="1" lang="en-US" altLang="ko-KR" sz="2400" b="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kumimoji="1" lang="ko-KR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ko-KR" sz="24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kumimoji="1" lang="en-US" altLang="ko-KR" sz="2400" b="0" i="1">
                          <a:latin typeface="Cambria Math" charset="0"/>
                        </a:rPr>
                        <m:t>+1=</m:t>
                      </m:r>
                      <m:d>
                        <m:dPr>
                          <m:begChr m:val="⌊"/>
                          <m:endChr m:val="⌋"/>
                          <m:ctrlPr>
                            <a:rPr kumimoji="1" lang="ko-KR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ko-KR" sz="24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kumimoji="1" lang="en-US" altLang="ko-KR" sz="2400" b="0" i="1">
                          <a:latin typeface="Cambria Math" charset="0"/>
                        </a:rPr>
                        <m:t>+1=2</m:t>
                      </m:r>
                    </m:oMath>
                  </m:oMathPara>
                </a14:m>
                <a:endParaRPr kumimoji="1" lang="ko-KR" altLang="en-US" sz="2400"/>
              </a:p>
            </p:txBody>
          </p:sp>
        </mc:Choice>
        <mc:Fallback xmlns="">
          <p:sp>
            <p:nvSpPr>
              <p:cNvPr id="5" name="텍스트 상자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686" y="1977243"/>
                <a:ext cx="4546629" cy="712054"/>
              </a:xfrm>
              <a:prstGeom prst="rect">
                <a:avLst/>
              </a:prstGeom>
              <a:blipFill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텍스트 상자 35"/>
          <p:cNvSpPr txBox="1"/>
          <p:nvPr/>
        </p:nvSpPr>
        <p:spPr>
          <a:xfrm>
            <a:off x="3580083" y="3526971"/>
            <a:ext cx="2392001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/>
              <a:t>입력</a:t>
            </a:r>
            <a:r>
              <a:rPr kumimoji="1" lang="en-US" altLang="ko-KR" sz="2400"/>
              <a:t>(i): 4x4</a:t>
            </a:r>
          </a:p>
          <a:p>
            <a:pPr>
              <a:lnSpc>
                <a:spcPct val="150000"/>
              </a:lnSpc>
            </a:pPr>
            <a:r>
              <a:rPr kumimoji="1" lang="ko-KR" altLang="en-US" sz="2400"/>
              <a:t>필터</a:t>
            </a:r>
            <a:r>
              <a:rPr kumimoji="1" lang="en-US" altLang="ko-KR" sz="2400"/>
              <a:t>(f): 3x3</a:t>
            </a:r>
          </a:p>
          <a:p>
            <a:pPr>
              <a:lnSpc>
                <a:spcPct val="150000"/>
              </a:lnSpc>
            </a:pPr>
            <a:r>
              <a:rPr kumimoji="1" lang="ko-KR" altLang="en-US" sz="2400"/>
              <a:t>스트라이드</a:t>
            </a:r>
            <a:r>
              <a:rPr kumimoji="1" lang="en-US" altLang="ko-KR" sz="2400"/>
              <a:t>(s): 1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084" y="3333197"/>
            <a:ext cx="2291310" cy="24321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447354" y="6356350"/>
            <a:ext cx="5131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github.com/vdumoulin/conv_arithmetic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114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13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Output </a:t>
            </a:r>
            <a:r>
              <a:rPr lang="en-US" altLang="ko-KR" dirty="0" smtClean="0"/>
              <a:t>Image </a:t>
            </a:r>
            <a:r>
              <a:rPr lang="ko-KR" altLang="en-US" dirty="0"/>
              <a:t>크기 계산</a:t>
            </a:r>
            <a:r>
              <a:rPr lang="en-US" altLang="ko-KR" dirty="0" smtClean="0"/>
              <a:t>[2/2</a:t>
            </a:r>
            <a:r>
              <a:rPr lang="en-US" altLang="ko-KR" dirty="0"/>
              <a:t>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34"/>
              <p:cNvSpPr txBox="1"/>
              <p:nvPr/>
            </p:nvSpPr>
            <p:spPr>
              <a:xfrm>
                <a:off x="3822686" y="1977243"/>
                <a:ext cx="4546629" cy="712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charset="0"/>
                        </a:rPr>
                        <m:t>𝑜</m:t>
                      </m:r>
                      <m:r>
                        <a:rPr kumimoji="1" lang="en-US" altLang="ko-KR" sz="2400" b="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kumimoji="1" lang="ko-KR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ko-KR" sz="24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kumimoji="1" lang="en-US" altLang="ko-KR" sz="2400" b="0" i="1">
                          <a:latin typeface="Cambria Math" charset="0"/>
                        </a:rPr>
                        <m:t>+1=</m:t>
                      </m:r>
                      <m:d>
                        <m:dPr>
                          <m:begChr m:val="⌊"/>
                          <m:endChr m:val="⌋"/>
                          <m:ctrlPr>
                            <a:rPr kumimoji="1" lang="ko-KR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5</m:t>
                              </m:r>
                              <m:r>
                                <a:rPr kumimoji="1" lang="en-US" altLang="ko-KR" sz="24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kumimoji="1" lang="en-US" altLang="ko-KR" sz="2400" b="0" i="1">
                          <a:latin typeface="Cambria Math" charset="0"/>
                        </a:rPr>
                        <m:t>+1=2</m:t>
                      </m:r>
                    </m:oMath>
                  </m:oMathPara>
                </a14:m>
                <a:endParaRPr kumimoji="1" lang="ko-KR" altLang="en-US" sz="2400"/>
              </a:p>
            </p:txBody>
          </p:sp>
        </mc:Choice>
        <mc:Fallback xmlns="">
          <p:sp>
            <p:nvSpPr>
              <p:cNvPr id="5" name="텍스트 상자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686" y="1977243"/>
                <a:ext cx="4546629" cy="712054"/>
              </a:xfrm>
              <a:prstGeom prst="rect">
                <a:avLst/>
              </a:prstGeom>
              <a:blipFill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텍스트 상자 35"/>
          <p:cNvSpPr txBox="1"/>
          <p:nvPr/>
        </p:nvSpPr>
        <p:spPr>
          <a:xfrm>
            <a:off x="3580083" y="3526971"/>
            <a:ext cx="23920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/>
              <a:t>입력</a:t>
            </a:r>
            <a:r>
              <a:rPr kumimoji="1" lang="en-US" altLang="ko-KR" sz="2400"/>
              <a:t>(i): 5x5</a:t>
            </a:r>
          </a:p>
          <a:p>
            <a:pPr>
              <a:lnSpc>
                <a:spcPct val="150000"/>
              </a:lnSpc>
            </a:pPr>
            <a:r>
              <a:rPr kumimoji="1" lang="ko-KR" altLang="en-US" sz="2400"/>
              <a:t>필터</a:t>
            </a:r>
            <a:r>
              <a:rPr kumimoji="1" lang="en-US" altLang="ko-KR" sz="2400"/>
              <a:t>(f): 3x3</a:t>
            </a:r>
          </a:p>
          <a:p>
            <a:pPr>
              <a:lnSpc>
                <a:spcPct val="150000"/>
              </a:lnSpc>
            </a:pPr>
            <a:r>
              <a:rPr kumimoji="1" lang="ko-KR" altLang="en-US" sz="2400"/>
              <a:t>스트라이드</a:t>
            </a:r>
            <a:r>
              <a:rPr kumimoji="1" lang="en-US" altLang="ko-KR" sz="2400"/>
              <a:t>(s): 2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841" y="3267987"/>
            <a:ext cx="2615978" cy="256259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447354" y="6356350"/>
            <a:ext cx="5131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github.com/vdumoulin/conv_arithmetic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115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87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Padding </a:t>
            </a:r>
            <a:r>
              <a:rPr lang="ko-KR" altLang="en-US" dirty="0" smtClean="0"/>
              <a:t>계산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상자 34"/>
              <p:cNvSpPr txBox="1"/>
              <p:nvPr/>
            </p:nvSpPr>
            <p:spPr>
              <a:xfrm>
                <a:off x="2919329" y="1977243"/>
                <a:ext cx="6353342" cy="712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charset="0"/>
                        </a:rPr>
                        <m:t>𝑜</m:t>
                      </m:r>
                      <m:r>
                        <a:rPr kumimoji="1" lang="en-US" altLang="ko-KR" sz="2400" b="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kumimoji="1" lang="ko-KR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ko-KR" sz="24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+2</m:t>
                              </m:r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kumimoji="1" lang="en-US" altLang="ko-KR" sz="2400" b="0" i="1">
                          <a:latin typeface="Cambria Math" charset="0"/>
                        </a:rPr>
                        <m:t>+1=</m:t>
                      </m:r>
                      <m:d>
                        <m:dPr>
                          <m:begChr m:val="⌊"/>
                          <m:endChr m:val="⌋"/>
                          <m:ctrlPr>
                            <a:rPr kumimoji="1" lang="ko-KR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5</m:t>
                              </m:r>
                              <m:r>
                                <a:rPr kumimoji="1" lang="en-US" altLang="ko-KR" sz="24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4+2×2</m:t>
                              </m:r>
                            </m:num>
                            <m:den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kumimoji="1" lang="en-US" altLang="ko-KR" sz="2400" b="0" i="1">
                          <a:latin typeface="Cambria Math" charset="0"/>
                        </a:rPr>
                        <m:t>+1=6</m:t>
                      </m:r>
                    </m:oMath>
                  </m:oMathPara>
                </a14:m>
                <a:endParaRPr kumimoji="1" lang="ko-KR" altLang="en-US" sz="2400"/>
              </a:p>
            </p:txBody>
          </p:sp>
        </mc:Choice>
        <mc:Fallback xmlns="">
          <p:sp>
            <p:nvSpPr>
              <p:cNvPr id="6" name="텍스트 상자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329" y="1977243"/>
                <a:ext cx="6353342" cy="712054"/>
              </a:xfrm>
              <a:prstGeom prst="rect">
                <a:avLst/>
              </a:prstGeom>
              <a:blipFill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텍스트 상자 35"/>
          <p:cNvSpPr txBox="1"/>
          <p:nvPr/>
        </p:nvSpPr>
        <p:spPr>
          <a:xfrm>
            <a:off x="3580083" y="3526971"/>
            <a:ext cx="23920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/>
              <a:t>입력</a:t>
            </a:r>
            <a:r>
              <a:rPr kumimoji="1" lang="en-US" altLang="ko-KR" sz="2400"/>
              <a:t>(i): 5x5</a:t>
            </a:r>
          </a:p>
          <a:p>
            <a:pPr>
              <a:lnSpc>
                <a:spcPct val="150000"/>
              </a:lnSpc>
            </a:pPr>
            <a:r>
              <a:rPr kumimoji="1" lang="ko-KR" altLang="en-US" sz="2400"/>
              <a:t>필터</a:t>
            </a:r>
            <a:r>
              <a:rPr kumimoji="1" lang="en-US" altLang="ko-KR" sz="2400"/>
              <a:t>(f): 4x4</a:t>
            </a:r>
          </a:p>
          <a:p>
            <a:pPr>
              <a:lnSpc>
                <a:spcPct val="150000"/>
              </a:lnSpc>
            </a:pPr>
            <a:r>
              <a:rPr kumimoji="1" lang="ko-KR" altLang="en-US" sz="2400"/>
              <a:t>스트라이드</a:t>
            </a:r>
            <a:r>
              <a:rPr kumimoji="1" lang="en-US" altLang="ko-KR" sz="2400"/>
              <a:t>(s): 1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24" y="3199294"/>
            <a:ext cx="2698769" cy="295501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447354" y="6356350"/>
            <a:ext cx="5131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github.com/vdumoulin/conv_arithmetic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116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94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Activation Map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10" y="1108620"/>
            <a:ext cx="10369349" cy="511941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117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86083" y="6436680"/>
            <a:ext cx="7906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Roboto"/>
              </a:rPr>
              <a:t>CS231n: Convolutional Neural Networks for Visual Recognition</a:t>
            </a:r>
            <a:endParaRPr lang="en-US" altLang="ko-KR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8164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01" y="808153"/>
            <a:ext cx="10563231" cy="527420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118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86083" y="6436680"/>
            <a:ext cx="7906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Roboto"/>
              </a:rPr>
              <a:t>CS231n: Convolutional Neural Networks for Visual Recognition</a:t>
            </a:r>
            <a:endParaRPr lang="en-US" altLang="ko-KR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2707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47" y="654205"/>
            <a:ext cx="9858065" cy="554602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119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86083" y="6436680"/>
            <a:ext cx="7906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Roboto"/>
              </a:rPr>
              <a:t>CS231n: Convolutional Neural Networks for Visual Recognition</a:t>
            </a:r>
            <a:endParaRPr lang="en-US" altLang="ko-KR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073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Which hypothesis is better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100"/>
            <a:ext cx="6734175" cy="50482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234" y="2082414"/>
            <a:ext cx="5441868" cy="412788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출처</a:t>
            </a:r>
            <a:r>
              <a:rPr lang="en-US" altLang="ko-KR" dirty="0" smtClean="0">
                <a:hlinkClick r:id="rId4"/>
              </a:rPr>
              <a:t>: </a:t>
            </a:r>
            <a:r>
              <a:rPr lang="ko-KR" altLang="en-US" dirty="0" smtClean="0">
                <a:hlinkClick r:id="rId4"/>
              </a:rPr>
              <a:t>모두를 위한 머신러닝 시즌</a:t>
            </a:r>
            <a:r>
              <a:rPr lang="en-US" altLang="ko-KR" dirty="0" smtClean="0">
                <a:hlinkClick r:id="rId4"/>
              </a:rPr>
              <a:t>1, </a:t>
            </a:r>
            <a:r>
              <a:rPr lang="ko-KR" altLang="en-US" dirty="0" smtClean="0">
                <a:hlinkClick r:id="rId4"/>
              </a:rPr>
              <a:t>김성훈 교수님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7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67" y="649441"/>
            <a:ext cx="9962601" cy="559524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120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86083" y="6436680"/>
            <a:ext cx="7906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Roboto"/>
              </a:rPr>
              <a:t>CS231n: Convolutional Neural Networks for Visual Recognition</a:t>
            </a:r>
            <a:endParaRPr lang="en-US" altLang="ko-KR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3371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92" y="530071"/>
            <a:ext cx="10466808" cy="582627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121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86083" y="6436680"/>
            <a:ext cx="7906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Roboto"/>
              </a:rPr>
              <a:t>CS231n: Convolutional Neural Networks for Visual Recognition</a:t>
            </a:r>
            <a:endParaRPr lang="en-US" altLang="ko-KR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3807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79" y="115242"/>
            <a:ext cx="9887300" cy="624110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122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86083" y="6436680"/>
            <a:ext cx="7906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Roboto"/>
              </a:rPr>
              <a:t>CS231n: Convolutional Neural Networks for Visual Recognition</a:t>
            </a:r>
            <a:endParaRPr lang="en-US" altLang="ko-KR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5642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04" y="159397"/>
            <a:ext cx="10129374" cy="619695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123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86083" y="6436680"/>
            <a:ext cx="7906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Roboto"/>
              </a:rPr>
              <a:t>CS231n: Convolutional Neural Networks for Visual Recognition</a:t>
            </a:r>
            <a:endParaRPr lang="en-US" altLang="ko-KR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9199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Polling (subsampling)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가중치를 곱하거나 바이어스를 더하는 것이 없음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입력 </a:t>
            </a:r>
            <a:r>
              <a:rPr kumimoji="1" lang="ko-KR" altLang="en-US" dirty="0" err="1"/>
              <a:t>맵에서</a:t>
            </a:r>
            <a:r>
              <a:rPr kumimoji="1" lang="ko-KR" altLang="en-US" dirty="0"/>
              <a:t> 읽은 데이터를 재 가공함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보통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크기와 </a:t>
            </a:r>
            <a:r>
              <a:rPr kumimoji="1" lang="ko-KR" altLang="en-US" dirty="0" err="1"/>
              <a:t>스트라이드</a:t>
            </a:r>
            <a:r>
              <a:rPr kumimoji="1" lang="ko-KR" altLang="en-US" dirty="0"/>
              <a:t> 크기가 같음</a:t>
            </a:r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898" y="3873500"/>
            <a:ext cx="9353550" cy="28479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124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88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670" y="246784"/>
            <a:ext cx="9258417" cy="629212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125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86083" y="6436680"/>
            <a:ext cx="7906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Roboto"/>
              </a:rPr>
              <a:t>CS231n: Convolutional Neural Networks for Visual Recognition</a:t>
            </a:r>
            <a:endParaRPr lang="en-US" altLang="ko-KR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1977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62" y="106109"/>
            <a:ext cx="9702257" cy="625024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126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86083" y="6436680"/>
            <a:ext cx="7906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Roboto"/>
              </a:rPr>
              <a:t>CS231n: Convolutional Neural Networks for Visual Recognition</a:t>
            </a:r>
            <a:endParaRPr lang="en-US" altLang="ko-KR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5222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Fully Connected Layer (FC Layer)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Contains neurons that connect to the entire input volume, as in ordinary Neural Networks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566" y="1924070"/>
            <a:ext cx="7484136" cy="457864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127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986083" y="6436680"/>
            <a:ext cx="7906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Roboto"/>
              </a:rPr>
              <a:t>CS231n: Convolutional Neural Networks for Visual Recognition</a:t>
            </a:r>
            <a:endParaRPr lang="en-US" altLang="ko-KR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1761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10795" y="381538"/>
            <a:ext cx="1970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평균 풀링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98" y="1214919"/>
            <a:ext cx="8152738" cy="51596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텍스트 상자 37"/>
              <p:cNvSpPr txBox="1"/>
              <p:nvPr/>
            </p:nvSpPr>
            <p:spPr>
              <a:xfrm>
                <a:off x="9017737" y="966313"/>
                <a:ext cx="2235677" cy="2116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𝑜</m:t>
                      </m:r>
                      <m:r>
                        <a:rPr kumimoji="1" lang="en-US" altLang="ko-KR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kumimoji="1" lang="ko-KR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ko-K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1" lang="en-US" altLang="ko-K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1" lang="en-US" altLang="ko-K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𝑓</m:t>
                              </m:r>
                            </m:num>
                            <m:den>
                              <m:r>
                                <a:rPr kumimoji="1" lang="en-US" altLang="ko-K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kumimoji="1" lang="en-US" altLang="ko-KR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+1</m:t>
                      </m:r>
                    </m:oMath>
                    <m:oMath xmlns:m="http://schemas.openxmlformats.org/officeDocument/2006/math">
                      <m:r>
                        <a:rPr kumimoji="1" lang="en-US" altLang="ko-KR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5−3</m:t>
                          </m:r>
                        </m:num>
                        <m:den>
                          <m:r>
                            <a:rPr kumimoji="1" lang="en-US" altLang="ko-KR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1</m:t>
                          </m:r>
                        </m:den>
                      </m:f>
                      <m:r>
                        <a:rPr kumimoji="1" lang="en-US" altLang="ko-KR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+1=3</m:t>
                      </m:r>
                    </m:oMath>
                  </m:oMathPara>
                </a14:m>
                <a:endParaRPr kumimoji="1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8" name="텍스트 상자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737" y="966313"/>
                <a:ext cx="2235677" cy="21166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128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5"/>
              </a:rPr>
              <a:t>출처</a:t>
            </a:r>
            <a:r>
              <a:rPr lang="en-US" altLang="ko-KR" dirty="0" smtClean="0">
                <a:hlinkClick r:id="rId5"/>
              </a:rPr>
              <a:t>: </a:t>
            </a:r>
            <a:r>
              <a:rPr lang="ko-KR" altLang="en-US" dirty="0" smtClean="0">
                <a:hlinkClick r:id="rId5"/>
              </a:rPr>
              <a:t>해커에게 전해들은 머신러닝</a:t>
            </a:r>
            <a:r>
              <a:rPr lang="en-US" altLang="ko-KR" dirty="0" smtClean="0">
                <a:hlinkClick r:id="rId5"/>
              </a:rPr>
              <a:t>, </a:t>
            </a:r>
            <a:r>
              <a:rPr lang="ko-KR" altLang="en-US" dirty="0" err="1" smtClean="0">
                <a:hlinkClick r:id="rId5"/>
              </a:rPr>
              <a:t>한빛미디어</a:t>
            </a:r>
            <a:r>
              <a:rPr lang="ko-KR" altLang="en-US" dirty="0" smtClean="0">
                <a:hlinkClick r:id="rId5"/>
              </a:rPr>
              <a:t> 리얼타임 세미나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91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10795" y="381538"/>
            <a:ext cx="1970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맥스 풀링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39" y="1232450"/>
            <a:ext cx="8233268" cy="51723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4"/>
              <p:cNvSpPr txBox="1"/>
              <p:nvPr/>
            </p:nvSpPr>
            <p:spPr>
              <a:xfrm>
                <a:off x="9017737" y="966313"/>
                <a:ext cx="2235677" cy="2116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𝑜</m:t>
                      </m:r>
                      <m:r>
                        <a:rPr kumimoji="1" lang="en-US" altLang="ko-KR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kumimoji="1" lang="ko-KR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ko-K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1" lang="en-US" altLang="ko-K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1" lang="en-US" altLang="ko-K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𝑓</m:t>
                              </m:r>
                            </m:num>
                            <m:den>
                              <m:r>
                                <a:rPr kumimoji="1" lang="en-US" altLang="ko-K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kumimoji="1" lang="en-US" altLang="ko-KR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+1</m:t>
                      </m:r>
                    </m:oMath>
                    <m:oMath xmlns:m="http://schemas.openxmlformats.org/officeDocument/2006/math">
                      <m:r>
                        <a:rPr kumimoji="1" lang="en-US" altLang="ko-KR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5−3</m:t>
                          </m:r>
                        </m:num>
                        <m:den>
                          <m:r>
                            <a:rPr kumimoji="1" lang="en-US" altLang="ko-KR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1</m:t>
                          </m:r>
                        </m:den>
                      </m:f>
                      <m:r>
                        <a:rPr kumimoji="1" lang="en-US" altLang="ko-KR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+1=3</m:t>
                      </m:r>
                    </m:oMath>
                  </m:oMathPara>
                </a14:m>
                <a:endParaRPr kumimoji="1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" name="텍스트 상자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737" y="966313"/>
                <a:ext cx="2235677" cy="21166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129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5"/>
              </a:rPr>
              <a:t>출처</a:t>
            </a:r>
            <a:r>
              <a:rPr lang="en-US" altLang="ko-KR" dirty="0" smtClean="0">
                <a:hlinkClick r:id="rId5"/>
              </a:rPr>
              <a:t>: </a:t>
            </a:r>
            <a:r>
              <a:rPr lang="ko-KR" altLang="en-US" dirty="0" smtClean="0">
                <a:hlinkClick r:id="rId5"/>
              </a:rPr>
              <a:t>해커에게 전해들은 머신러닝</a:t>
            </a:r>
            <a:r>
              <a:rPr lang="en-US" altLang="ko-KR" dirty="0" smtClean="0">
                <a:hlinkClick r:id="rId5"/>
              </a:rPr>
              <a:t>, </a:t>
            </a:r>
            <a:r>
              <a:rPr lang="ko-KR" altLang="en-US" dirty="0" err="1" smtClean="0">
                <a:hlinkClick r:id="rId5"/>
              </a:rPr>
              <a:t>한빛미디어</a:t>
            </a:r>
            <a:r>
              <a:rPr lang="ko-KR" altLang="en-US" dirty="0" smtClean="0">
                <a:hlinkClick r:id="rId5"/>
              </a:rPr>
              <a:t> 리얼타임 세미나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055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Cost function[1/2]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How fit the line to our (training) data</a:t>
                </a:r>
              </a:p>
              <a:p>
                <a:pPr lvl="1"/>
                <a:r>
                  <a:rPr kumimoji="1" lang="ko-KR" altLang="en-US" dirty="0" smtClean="0"/>
                  <a:t>비용 </a:t>
                </a:r>
                <a:r>
                  <a:rPr kumimoji="1" lang="ko-KR" altLang="en-US" dirty="0"/>
                  <a:t>함수 </a:t>
                </a:r>
                <a:r>
                  <a:rPr kumimoji="1" lang="en-US" altLang="ko-KR" dirty="0"/>
                  <a:t>(Cost Function) </a:t>
                </a:r>
                <a:r>
                  <a:rPr kumimoji="1" lang="en-US" altLang="ko-KR" dirty="0" smtClean="0"/>
                  <a:t>== </a:t>
                </a:r>
                <a:r>
                  <a:rPr kumimoji="1" lang="ko-KR" altLang="en-US" dirty="0" smtClean="0"/>
                  <a:t>손실 </a:t>
                </a:r>
                <a:r>
                  <a:rPr kumimoji="1" lang="ko-KR" altLang="en-US" dirty="0"/>
                  <a:t>함수 </a:t>
                </a:r>
                <a:r>
                  <a:rPr kumimoji="1" lang="en-US" altLang="ko-KR" dirty="0"/>
                  <a:t>(Loss Function) </a:t>
                </a:r>
                <a:r>
                  <a:rPr kumimoji="1" lang="en-US" altLang="ko-KR" dirty="0" smtClean="0"/>
                  <a:t>== </a:t>
                </a:r>
                <a:r>
                  <a:rPr kumimoji="1" lang="ko-KR" altLang="en-US" dirty="0" smtClean="0"/>
                  <a:t>목적 </a:t>
                </a:r>
                <a:r>
                  <a:rPr kumimoji="1" lang="ko-KR" altLang="en-US" dirty="0"/>
                  <a:t>함수 </a:t>
                </a:r>
                <a:r>
                  <a:rPr kumimoji="1" lang="en-US" altLang="ko-KR" dirty="0"/>
                  <a:t>(Objective Function) </a:t>
                </a:r>
                <a:r>
                  <a:rPr kumimoji="1" lang="en-US" altLang="ko-KR" dirty="0" smtClean="0"/>
                  <a:t>== </a:t>
                </a:r>
                <a:r>
                  <a:rPr kumimoji="1" lang="ko-KR" altLang="en-US" dirty="0" smtClean="0"/>
                  <a:t>오차 </a:t>
                </a:r>
                <a:r>
                  <a:rPr kumimoji="1" lang="ko-KR" altLang="en-US" dirty="0"/>
                  <a:t>함수 </a:t>
                </a:r>
                <a:r>
                  <a:rPr kumimoji="1" lang="en-US" altLang="ko-KR" dirty="0"/>
                  <a:t>(Error Function)</a:t>
                </a:r>
                <a:endParaRPr kumimoji="1" lang="ko-KR" alt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kumimoji="1" lang="ko-KR" altLang="en-US" dirty="0"/>
                  <a:t>평균 제곱 오차</a:t>
                </a:r>
                <a:r>
                  <a:rPr kumimoji="1" lang="en-US" altLang="ko-KR" dirty="0"/>
                  <a:t>(Mean Square Error)*</a:t>
                </a:r>
                <a:endParaRPr kumimoji="1" lang="ko-KR" altLang="en-US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2" t="-2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225" y="3630251"/>
            <a:ext cx="4025900" cy="147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5314" y="3024974"/>
            <a:ext cx="3268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/>
              <a:t>오차의 제곱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6768042" y="3425084"/>
            <a:ext cx="423333" cy="59463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12172" y="5571151"/>
            <a:ext cx="4525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/>
              <a:t>모든 훈련 데이터의 </a:t>
            </a:r>
          </a:p>
          <a:p>
            <a:r>
              <a:rPr kumimoji="1" lang="ko-KR" altLang="en-US" sz="2000"/>
              <a:t>오차 제곱을 더함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5955243" y="5018784"/>
            <a:ext cx="660071" cy="53340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16376" y="5648464"/>
            <a:ext cx="1642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/>
              <a:t>훈련 데이터 </a:t>
            </a:r>
          </a:p>
          <a:p>
            <a:r>
              <a:rPr kumimoji="1" lang="ko-KR" altLang="en-US" sz="2000"/>
              <a:t>갯수로 나눔</a:t>
            </a:r>
          </a:p>
        </p:txBody>
      </p:sp>
      <p:cxnSp>
        <p:nvCxnSpPr>
          <p:cNvPr id="13" name="직선 화살표 연결선 12"/>
          <p:cNvCxnSpPr>
            <a:stCxn id="12" idx="0"/>
          </p:cNvCxnSpPr>
          <p:nvPr/>
        </p:nvCxnSpPr>
        <p:spPr>
          <a:xfrm flipV="1">
            <a:off x="4837816" y="4891785"/>
            <a:ext cx="84495" cy="75667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42043" y="5445264"/>
            <a:ext cx="2074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/>
              <a:t>미분후 깔끔을 위해 </a:t>
            </a:r>
            <a:r>
              <a:rPr kumimoji="1" lang="en-US" altLang="ko-KR" sz="2000"/>
              <a:t>2</a:t>
            </a:r>
            <a:r>
              <a:rPr kumimoji="1" lang="ko-KR" altLang="en-US" sz="2000"/>
              <a:t>로 나눔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3080058" y="4756318"/>
            <a:ext cx="1393517" cy="66354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56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524000" y="2765502"/>
            <a:ext cx="9144000" cy="115705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b="1" dirty="0" smtClean="0"/>
              <a:t>MNIST </a:t>
            </a:r>
            <a:r>
              <a:rPr kumimoji="1" lang="ko-KR" altLang="en-US" b="1" dirty="0" smtClean="0"/>
              <a:t>예시</a:t>
            </a:r>
            <a:endParaRPr kumimoji="1"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130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12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구현할 </a:t>
            </a:r>
            <a:r>
              <a:rPr lang="en-US" altLang="ko-KR" dirty="0" smtClean="0"/>
              <a:t>CNN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코드 위치</a:t>
            </a:r>
            <a:r>
              <a:rPr lang="en-US" altLang="ko-KR" dirty="0" smtClean="0"/>
              <a:t>:</a:t>
            </a:r>
          </a:p>
          <a:p>
            <a:pPr lvl="1"/>
            <a:r>
              <a:rPr lang="ko-KR" altLang="en-US" dirty="0" err="1" smtClean="0"/>
              <a:t>일반코드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github.com/leejaymin/TensorFlowLecture/blob/master/5.CNN/CNNforMNIST.ipynb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TensorBoard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</a:t>
            </a:r>
            <a:r>
              <a:rPr lang="en-US" altLang="ko-KR" dirty="0" smtClean="0">
                <a:hlinkClick r:id="rId3"/>
              </a:rPr>
              <a:t>github.com/leejaymin/TensorFlowLecture/blob/master/5.CNN/CNNforMNIST-tensorboard.ipynb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cxnSp>
        <p:nvCxnSpPr>
          <p:cNvPr id="72" name="직선 연결선 71"/>
          <p:cNvCxnSpPr>
            <a:endCxn id="110" idx="2"/>
          </p:cNvCxnSpPr>
          <p:nvPr/>
        </p:nvCxnSpPr>
        <p:spPr>
          <a:xfrm flipV="1">
            <a:off x="9460395" y="3760730"/>
            <a:ext cx="990515" cy="8895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endCxn id="110" idx="2"/>
          </p:cNvCxnSpPr>
          <p:nvPr/>
        </p:nvCxnSpPr>
        <p:spPr>
          <a:xfrm flipV="1">
            <a:off x="9520849" y="3760730"/>
            <a:ext cx="930061" cy="10706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1624114" y="4149444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749882" y="4267305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57196" y="4218814"/>
            <a:ext cx="9144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880060" y="4404465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542980" y="5341920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Activation Map 32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668084" y="372934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C(28x28)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1344393" y="4738554"/>
            <a:ext cx="5148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3x3x1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81780" y="3729348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Input(28x28)</a:t>
            </a:r>
          </a:p>
        </p:txBody>
      </p:sp>
      <p:grpSp>
        <p:nvGrpSpPr>
          <p:cNvPr id="82" name="그룹 81"/>
          <p:cNvGrpSpPr/>
          <p:nvPr/>
        </p:nvGrpSpPr>
        <p:grpSpPr>
          <a:xfrm>
            <a:off x="1030776" y="4599814"/>
            <a:ext cx="974670" cy="138740"/>
            <a:chOff x="2859578" y="3732414"/>
            <a:chExt cx="1147157" cy="152400"/>
          </a:xfrm>
        </p:grpSpPr>
        <p:sp>
          <p:nvSpPr>
            <p:cNvPr id="83" name="직사각형 82"/>
            <p:cNvSpPr/>
            <p:nvPr/>
          </p:nvSpPr>
          <p:spPr>
            <a:xfrm>
              <a:off x="2859578" y="3732414"/>
              <a:ext cx="127462" cy="1523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각 삼각형 83"/>
            <p:cNvSpPr/>
            <p:nvPr/>
          </p:nvSpPr>
          <p:spPr>
            <a:xfrm>
              <a:off x="2987040" y="3732414"/>
              <a:ext cx="1019695" cy="152400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5" name="직사각형 84"/>
          <p:cNvSpPr/>
          <p:nvPr/>
        </p:nvSpPr>
        <p:spPr>
          <a:xfrm>
            <a:off x="3173863" y="4447414"/>
            <a:ext cx="457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3287019" y="4572105"/>
            <a:ext cx="457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400174" y="4676014"/>
            <a:ext cx="457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853089" y="3729846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POOL(14x14)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000236" y="5341920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Activation Map 32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493924" y="4149444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619692" y="4267305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749870" y="4404465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412790" y="5341920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Activation Map 64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537894" y="372934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C(14x14)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6043673" y="4447414"/>
            <a:ext cx="457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156829" y="4572105"/>
            <a:ext cx="457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269984" y="4676014"/>
            <a:ext cx="457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722899" y="3729846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POOL(7x7)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870046" y="5341920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Activation Map 64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418629" y="4149444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544397" y="4267305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674575" y="4404465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337495" y="5341920"/>
            <a:ext cx="1327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Activation Map 128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462599" y="3729348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C(7x7)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8968378" y="4447414"/>
            <a:ext cx="457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9081534" y="4572105"/>
            <a:ext cx="457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194689" y="4676014"/>
            <a:ext cx="457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647604" y="3729846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POOL(4x4)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8794751" y="5341920"/>
            <a:ext cx="1327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Activation Map 128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450910" y="3666421"/>
            <a:ext cx="195294" cy="188617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0450910" y="3951229"/>
            <a:ext cx="195294" cy="188617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10450910" y="5411788"/>
            <a:ext cx="195294" cy="188617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10450910" y="5696596"/>
            <a:ext cx="195294" cy="188617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10460856" y="4312238"/>
            <a:ext cx="195294" cy="188617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10460856" y="5112434"/>
            <a:ext cx="195294" cy="188617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786169" y="1911635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FC(2048,625)</a:t>
            </a:r>
          </a:p>
        </p:txBody>
      </p:sp>
      <p:sp>
        <p:nvSpPr>
          <p:cNvPr id="117" name="타원 116"/>
          <p:cNvSpPr/>
          <p:nvPr/>
        </p:nvSpPr>
        <p:spPr>
          <a:xfrm>
            <a:off x="11297008" y="4418027"/>
            <a:ext cx="195294" cy="1886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11297008" y="4969535"/>
            <a:ext cx="195294" cy="1886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0809474" y="3653252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FC(625,10)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1261469" y="4685601"/>
            <a:ext cx="461665" cy="19492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0425317" y="4634304"/>
            <a:ext cx="461665" cy="2975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....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2794460" y="4858358"/>
            <a:ext cx="60571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>
            <a:off x="3989734" y="5041179"/>
            <a:ext cx="5148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3x3x1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3676117" y="4902439"/>
            <a:ext cx="974670" cy="138740"/>
            <a:chOff x="2859578" y="3732414"/>
            <a:chExt cx="1147157" cy="152400"/>
          </a:xfrm>
        </p:grpSpPr>
        <p:sp>
          <p:nvSpPr>
            <p:cNvPr id="125" name="직사각형 124"/>
            <p:cNvSpPr/>
            <p:nvPr/>
          </p:nvSpPr>
          <p:spPr>
            <a:xfrm>
              <a:off x="2859578" y="3732414"/>
              <a:ext cx="127462" cy="1523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직각 삼각형 125"/>
            <p:cNvSpPr/>
            <p:nvPr/>
          </p:nvSpPr>
          <p:spPr>
            <a:xfrm>
              <a:off x="2987040" y="3732414"/>
              <a:ext cx="1019695" cy="152400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27" name="직선 연결선 126"/>
          <p:cNvCxnSpPr/>
          <p:nvPr/>
        </p:nvCxnSpPr>
        <p:spPr>
          <a:xfrm>
            <a:off x="5664270" y="4858358"/>
            <a:ext cx="60571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6884288" y="4861664"/>
            <a:ext cx="5148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3x3x1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9" name="그룹 128"/>
          <p:cNvGrpSpPr/>
          <p:nvPr/>
        </p:nvGrpSpPr>
        <p:grpSpPr>
          <a:xfrm>
            <a:off x="6570671" y="4722924"/>
            <a:ext cx="974670" cy="138740"/>
            <a:chOff x="2859578" y="3732414"/>
            <a:chExt cx="1147157" cy="152400"/>
          </a:xfrm>
        </p:grpSpPr>
        <p:sp>
          <p:nvSpPr>
            <p:cNvPr id="130" name="직사각형 129"/>
            <p:cNvSpPr/>
            <p:nvPr/>
          </p:nvSpPr>
          <p:spPr>
            <a:xfrm>
              <a:off x="2859578" y="3732414"/>
              <a:ext cx="127462" cy="1523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1" name="직각 삼각형 130"/>
            <p:cNvSpPr/>
            <p:nvPr/>
          </p:nvSpPr>
          <p:spPr>
            <a:xfrm>
              <a:off x="2987040" y="3732414"/>
              <a:ext cx="1019695" cy="152400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32" name="직선 연결선 131"/>
          <p:cNvCxnSpPr/>
          <p:nvPr/>
        </p:nvCxnSpPr>
        <p:spPr>
          <a:xfrm>
            <a:off x="8588975" y="4843967"/>
            <a:ext cx="60571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직선 연결선 132"/>
          <p:cNvCxnSpPr>
            <a:stCxn id="107" idx="3"/>
            <a:endCxn id="110" idx="2"/>
          </p:cNvCxnSpPr>
          <p:nvPr/>
        </p:nvCxnSpPr>
        <p:spPr>
          <a:xfrm flipV="1">
            <a:off x="9651889" y="3760730"/>
            <a:ext cx="799021" cy="11438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직선 연결선 133"/>
          <p:cNvCxnSpPr>
            <a:stCxn id="117" idx="2"/>
            <a:endCxn id="110" idx="6"/>
          </p:cNvCxnSpPr>
          <p:nvPr/>
        </p:nvCxnSpPr>
        <p:spPr>
          <a:xfrm flipH="1" flipV="1">
            <a:off x="10646204" y="3760730"/>
            <a:ext cx="650804" cy="7516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직선 연결선 134"/>
          <p:cNvCxnSpPr>
            <a:stCxn id="117" idx="3"/>
            <a:endCxn id="113" idx="6"/>
          </p:cNvCxnSpPr>
          <p:nvPr/>
        </p:nvCxnSpPr>
        <p:spPr>
          <a:xfrm flipH="1">
            <a:off x="10646204" y="4579022"/>
            <a:ext cx="679404" cy="12118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 flipH="1" flipV="1">
            <a:off x="11492301" y="4506414"/>
            <a:ext cx="333515" cy="17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1503406" y="41078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</a:t>
            </a:r>
          </a:p>
        </p:txBody>
      </p:sp>
      <p:cxnSp>
        <p:nvCxnSpPr>
          <p:cNvPr id="138" name="직선 연결선 137"/>
          <p:cNvCxnSpPr/>
          <p:nvPr/>
        </p:nvCxnSpPr>
        <p:spPr>
          <a:xfrm flipH="1" flipV="1">
            <a:off x="11488549" y="5065443"/>
            <a:ext cx="333515" cy="17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11499654" y="46669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131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647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Parameter updates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61" y="1234688"/>
            <a:ext cx="5905500" cy="457200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126" y="1234688"/>
            <a:ext cx="5905500" cy="45720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132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068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3037" y="1087394"/>
            <a:ext cx="11640065" cy="526895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기본적인 </a:t>
            </a:r>
            <a:r>
              <a:rPr lang="en-US" altLang="ko-KR" dirty="0" smtClean="0"/>
              <a:t>MLP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One</a:t>
            </a:r>
            <a:r>
              <a:rPr lang="ko-KR" altLang="en-US" dirty="0"/>
              <a:t> </a:t>
            </a:r>
            <a:r>
              <a:rPr lang="en-US" altLang="ko-KR" dirty="0" smtClean="0"/>
              <a:t>hidden layer</a:t>
            </a:r>
          </a:p>
          <a:p>
            <a:pPr lvl="1"/>
            <a:r>
              <a:rPr lang="en-US" altLang="ko-KR" dirty="0" smtClean="0"/>
              <a:t>Testing accuracy: ~92%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5-layer MLP with </a:t>
            </a:r>
            <a:r>
              <a:rPr lang="en-US" altLang="ko-KR" dirty="0" err="1" smtClean="0"/>
              <a:t>ReLU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ReLU</a:t>
            </a:r>
            <a:r>
              <a:rPr lang="en-US" altLang="ko-KR" dirty="0" smtClean="0"/>
              <a:t>, Sigmoid, 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/>
              <a:t>Testing accuracy: </a:t>
            </a:r>
            <a:r>
              <a:rPr lang="en-US" altLang="ko-KR" dirty="0" smtClean="0"/>
              <a:t>~97% 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Pre-training </a:t>
            </a:r>
            <a:r>
              <a:rPr lang="en-US" altLang="ko-KR" dirty="0"/>
              <a:t>and </a:t>
            </a:r>
            <a:r>
              <a:rPr lang="en-US" altLang="ko-KR" dirty="0" smtClean="0"/>
              <a:t>Dropout</a:t>
            </a:r>
          </a:p>
          <a:p>
            <a:pPr lvl="1"/>
            <a:r>
              <a:rPr lang="en-US" altLang="ko-KR" dirty="0" smtClean="0"/>
              <a:t>Xavier </a:t>
            </a:r>
            <a:r>
              <a:rPr lang="en-US" altLang="ko-KR" dirty="0" err="1" smtClean="0"/>
              <a:t>init.</a:t>
            </a:r>
            <a:r>
              <a:rPr lang="en-US" altLang="ko-KR" dirty="0" smtClean="0"/>
              <a:t> and new regularization</a:t>
            </a:r>
          </a:p>
          <a:p>
            <a:pPr lvl="1"/>
            <a:r>
              <a:rPr lang="en-US" altLang="ko-KR" dirty="0"/>
              <a:t>Testing accuracy: </a:t>
            </a:r>
            <a:r>
              <a:rPr lang="en-US" altLang="ko-KR" dirty="0" smtClean="0"/>
              <a:t>~99%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Convolutional Neural Network</a:t>
            </a:r>
          </a:p>
          <a:p>
            <a:pPr lvl="1"/>
            <a:r>
              <a:rPr lang="en-US" altLang="ko-KR" dirty="0"/>
              <a:t>Testing accuracy</a:t>
            </a:r>
            <a:r>
              <a:rPr lang="en-US" altLang="ko-KR" dirty="0" smtClean="0"/>
              <a:t>: 100%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133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36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Break down the CNN in more detail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Input: 28x28x1, memory: 784, weights: 0</a:t>
            </a:r>
          </a:p>
          <a:p>
            <a:r>
              <a:rPr lang="en-US" altLang="ko-KR" dirty="0" smtClean="0"/>
              <a:t>Conv-32: 28x28x32, </a:t>
            </a:r>
            <a:r>
              <a:rPr lang="en-US" altLang="ko-KR" dirty="0"/>
              <a:t>memory: </a:t>
            </a:r>
            <a:r>
              <a:rPr lang="en-US" altLang="ko-KR" dirty="0" smtClean="0"/>
              <a:t>25k</a:t>
            </a:r>
            <a:r>
              <a:rPr lang="en-US" altLang="ko-KR" dirty="0"/>
              <a:t> , weights: </a:t>
            </a:r>
            <a:r>
              <a:rPr lang="en-US" altLang="ko-KR" dirty="0" smtClean="0"/>
              <a:t>3*3*1*32 = 288</a:t>
            </a:r>
          </a:p>
          <a:p>
            <a:r>
              <a:rPr lang="en-US" altLang="ko-KR" dirty="0" smtClean="0"/>
              <a:t>Pool2- 14x14x32</a:t>
            </a:r>
            <a:r>
              <a:rPr lang="en-US" altLang="ko-KR" dirty="0"/>
              <a:t> , memory: </a:t>
            </a:r>
            <a:r>
              <a:rPr lang="en-US" altLang="ko-KR" dirty="0" smtClean="0"/>
              <a:t>6k</a:t>
            </a:r>
            <a:r>
              <a:rPr lang="en-US" altLang="ko-KR" dirty="0"/>
              <a:t> , weights: </a:t>
            </a:r>
            <a:r>
              <a:rPr lang="en-US" altLang="ko-KR" dirty="0" smtClean="0"/>
              <a:t>0</a:t>
            </a:r>
          </a:p>
          <a:p>
            <a:r>
              <a:rPr lang="en-US" altLang="ko-KR" dirty="0" smtClean="0"/>
              <a:t>Conv-64: 14x14x64</a:t>
            </a:r>
            <a:r>
              <a:rPr lang="en-US" altLang="ko-KR" dirty="0"/>
              <a:t> , memory: </a:t>
            </a:r>
            <a:r>
              <a:rPr lang="en-US" altLang="ko-KR" dirty="0" smtClean="0"/>
              <a:t>12k</a:t>
            </a:r>
            <a:r>
              <a:rPr lang="en-US" altLang="ko-KR" dirty="0"/>
              <a:t> , weights</a:t>
            </a:r>
            <a:r>
              <a:rPr lang="en-US" altLang="ko-KR" dirty="0" smtClean="0"/>
              <a:t>: 3*3*1*64</a:t>
            </a:r>
            <a:r>
              <a:rPr lang="en-US" altLang="ko-KR" dirty="0"/>
              <a:t> =</a:t>
            </a:r>
            <a:r>
              <a:rPr lang="en-US" altLang="ko-KR" dirty="0" smtClean="0"/>
              <a:t> 576</a:t>
            </a:r>
          </a:p>
          <a:p>
            <a:r>
              <a:rPr lang="en-US" altLang="ko-KR" dirty="0" smtClean="0"/>
              <a:t>Pool2: 7x7x64</a:t>
            </a:r>
            <a:r>
              <a:rPr lang="en-US" altLang="ko-KR" dirty="0"/>
              <a:t> , memory: </a:t>
            </a:r>
            <a:r>
              <a:rPr lang="en-US" altLang="ko-KR" dirty="0" smtClean="0"/>
              <a:t>3k</a:t>
            </a:r>
            <a:r>
              <a:rPr lang="en-US" altLang="ko-KR" dirty="0"/>
              <a:t> , weights: </a:t>
            </a:r>
            <a:r>
              <a:rPr lang="en-US" altLang="ko-KR" dirty="0" smtClean="0"/>
              <a:t>0</a:t>
            </a:r>
          </a:p>
          <a:p>
            <a:r>
              <a:rPr lang="en-US" altLang="ko-KR" dirty="0" smtClean="0"/>
              <a:t>Conv-128: 7x7x128</a:t>
            </a:r>
            <a:r>
              <a:rPr lang="en-US" altLang="ko-KR" dirty="0"/>
              <a:t> , memory: </a:t>
            </a:r>
            <a:r>
              <a:rPr lang="en-US" altLang="ko-KR" dirty="0" smtClean="0"/>
              <a:t>6k</a:t>
            </a:r>
            <a:r>
              <a:rPr lang="en-US" altLang="ko-KR" dirty="0"/>
              <a:t> , weights</a:t>
            </a:r>
            <a:r>
              <a:rPr lang="en-US" altLang="ko-KR" dirty="0" smtClean="0"/>
              <a:t>: 3*3*1*128</a:t>
            </a:r>
            <a:r>
              <a:rPr lang="en-US" altLang="ko-KR" dirty="0"/>
              <a:t> =</a:t>
            </a:r>
            <a:r>
              <a:rPr lang="en-US" altLang="ko-KR" dirty="0" smtClean="0"/>
              <a:t> 1,152</a:t>
            </a:r>
          </a:p>
          <a:p>
            <a:r>
              <a:rPr lang="en-US" altLang="ko-KR" dirty="0" smtClean="0"/>
              <a:t>Pool2: 4x4x128</a:t>
            </a:r>
            <a:r>
              <a:rPr lang="en-US" altLang="ko-KR" dirty="0"/>
              <a:t> , memory: </a:t>
            </a:r>
            <a:r>
              <a:rPr lang="en-US" altLang="ko-KR" dirty="0" smtClean="0"/>
              <a:t>2k</a:t>
            </a:r>
            <a:r>
              <a:rPr lang="en-US" altLang="ko-KR" dirty="0"/>
              <a:t> , weights: </a:t>
            </a:r>
            <a:r>
              <a:rPr lang="en-US" altLang="ko-KR" dirty="0" smtClean="0"/>
              <a:t>0</a:t>
            </a:r>
          </a:p>
          <a:p>
            <a:r>
              <a:rPr lang="en-US" altLang="ko-KR" dirty="0" smtClean="0"/>
              <a:t>FC: 1x1x2048 , memory: 2k</a:t>
            </a:r>
            <a:r>
              <a:rPr lang="en-US" altLang="ko-KR" dirty="0"/>
              <a:t> , </a:t>
            </a:r>
            <a:r>
              <a:rPr lang="en-US" altLang="ko-KR" dirty="0">
                <a:solidFill>
                  <a:srgbClr val="FF0000"/>
                </a:solidFill>
              </a:rPr>
              <a:t>weights: </a:t>
            </a:r>
            <a:r>
              <a:rPr lang="en-US" altLang="ko-KR" dirty="0" smtClean="0">
                <a:solidFill>
                  <a:srgbClr val="FF0000"/>
                </a:solidFill>
              </a:rPr>
              <a:t>4*4*128*2048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= 4,194,304</a:t>
            </a:r>
          </a:p>
          <a:p>
            <a:r>
              <a:rPr lang="en-US" altLang="ko-KR" dirty="0" smtClean="0"/>
              <a:t>FC: 1x1x10</a:t>
            </a:r>
            <a:r>
              <a:rPr lang="en-US" altLang="ko-KR" dirty="0"/>
              <a:t> , memory: </a:t>
            </a:r>
            <a:r>
              <a:rPr lang="en-US" altLang="ko-KR" dirty="0" smtClean="0"/>
              <a:t>10</a:t>
            </a:r>
            <a:r>
              <a:rPr lang="en-US" altLang="ko-KR" dirty="0"/>
              <a:t> , weights: </a:t>
            </a:r>
            <a:r>
              <a:rPr lang="en-US" altLang="ko-KR" dirty="0" smtClean="0"/>
              <a:t>2048*10</a:t>
            </a:r>
            <a:r>
              <a:rPr lang="en-US" altLang="ko-KR" dirty="0"/>
              <a:t> = </a:t>
            </a:r>
            <a:r>
              <a:rPr lang="en-US" altLang="ko-KR" dirty="0" smtClean="0"/>
              <a:t>20,480</a:t>
            </a:r>
          </a:p>
          <a:p>
            <a:r>
              <a:rPr lang="en-US" altLang="ko-KR" dirty="0"/>
              <a:t>Total memory: </a:t>
            </a:r>
            <a:r>
              <a:rPr lang="en-US" altLang="ko-KR" dirty="0" smtClean="0"/>
              <a:t>56.794k * 4bytes ~=227.176k (only forward per a image)</a:t>
            </a:r>
          </a:p>
          <a:p>
            <a:r>
              <a:rPr lang="en-US" altLang="ko-KR" dirty="0" smtClean="0"/>
              <a:t>Total </a:t>
            </a:r>
            <a:r>
              <a:rPr lang="en-US" altLang="ko-KR" dirty="0" err="1" smtClean="0"/>
              <a:t>params</a:t>
            </a:r>
            <a:r>
              <a:rPr lang="en-US" altLang="ko-KR" dirty="0" smtClean="0"/>
              <a:t>: 4,216,800 (4M) parameters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134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64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3037" y="1087394"/>
            <a:ext cx="11640065" cy="526895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기본적인 </a:t>
            </a:r>
            <a:r>
              <a:rPr lang="en-US" altLang="ko-KR" dirty="0" smtClean="0"/>
              <a:t>MLP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One</a:t>
            </a:r>
            <a:r>
              <a:rPr lang="ko-KR" altLang="en-US" dirty="0"/>
              <a:t> </a:t>
            </a:r>
            <a:r>
              <a:rPr lang="en-US" altLang="ko-KR" dirty="0" smtClean="0"/>
              <a:t>hidden layer</a:t>
            </a:r>
          </a:p>
          <a:p>
            <a:pPr lvl="1"/>
            <a:r>
              <a:rPr lang="en-US" altLang="ko-KR" dirty="0" smtClean="0"/>
              <a:t>Testing accuracy: ~92%</a:t>
            </a:r>
          </a:p>
          <a:p>
            <a:pPr lvl="1"/>
            <a:r>
              <a:rPr lang="en-US" altLang="ko-KR" dirty="0" smtClean="0"/>
              <a:t>Memory: (784 </a:t>
            </a:r>
            <a:r>
              <a:rPr lang="en-US" altLang="ko-KR" dirty="0"/>
              <a:t>+ </a:t>
            </a:r>
            <a:r>
              <a:rPr lang="en-US" altLang="ko-KR" dirty="0" smtClean="0"/>
              <a:t>(784*256)+10) * 4bytes </a:t>
            </a:r>
            <a:r>
              <a:rPr lang="en-US" altLang="ko-KR" dirty="0"/>
              <a:t>= </a:t>
            </a:r>
            <a:r>
              <a:rPr lang="en-US" altLang="ko-KR" dirty="0" smtClean="0"/>
              <a:t>805,992 (804k)</a:t>
            </a:r>
          </a:p>
          <a:p>
            <a:pPr lvl="1"/>
            <a:r>
              <a:rPr lang="en-US" altLang="ko-KR" dirty="0" err="1" smtClean="0"/>
              <a:t>Params</a:t>
            </a:r>
            <a:r>
              <a:rPr lang="en-US" altLang="ko-KR" dirty="0" smtClean="0"/>
              <a:t>: [256,28x28+1] + </a:t>
            </a:r>
            <a:r>
              <a:rPr lang="en-US" altLang="ko-KR" dirty="0"/>
              <a:t>[10,256+1]=</a:t>
            </a:r>
            <a:r>
              <a:rPr lang="en-US" altLang="ko-KR" dirty="0" smtClean="0"/>
              <a:t>203,530 (203k) parameters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 smtClean="0"/>
              <a:t>Convolutional Neural Network</a:t>
            </a:r>
          </a:p>
          <a:p>
            <a:pPr lvl="1"/>
            <a:r>
              <a:rPr lang="en-US" altLang="ko-KR" dirty="0"/>
              <a:t>Testing accuracy</a:t>
            </a:r>
            <a:r>
              <a:rPr lang="en-US" altLang="ko-KR" dirty="0" smtClean="0"/>
              <a:t>: 100%</a:t>
            </a:r>
          </a:p>
          <a:p>
            <a:pPr lvl="1"/>
            <a:r>
              <a:rPr lang="en-US" altLang="ko-KR" dirty="0"/>
              <a:t>Total memory: 56.794k * 4bytes ~=227.176k (only forward per a image)</a:t>
            </a:r>
          </a:p>
          <a:p>
            <a:pPr lvl="1"/>
            <a:r>
              <a:rPr lang="en-US" altLang="ko-KR" dirty="0"/>
              <a:t>Total </a:t>
            </a:r>
            <a:r>
              <a:rPr lang="en-US" altLang="ko-KR" dirty="0" err="1"/>
              <a:t>params</a:t>
            </a:r>
            <a:r>
              <a:rPr lang="en-US" altLang="ko-KR" dirty="0"/>
              <a:t>: 4,216,800 (4M) parameters</a:t>
            </a:r>
          </a:p>
          <a:p>
            <a:endParaRPr lang="en-US" altLang="ko-KR" dirty="0"/>
          </a:p>
          <a:p>
            <a:r>
              <a:rPr lang="en-US" altLang="ko-KR" dirty="0" smtClean="0"/>
              <a:t>Accuracy 8% </a:t>
            </a:r>
            <a:r>
              <a:rPr lang="ko-KR" altLang="en-US" dirty="0" smtClean="0"/>
              <a:t>향상 </a:t>
            </a:r>
            <a:r>
              <a:rPr lang="en-US" altLang="ko-KR" dirty="0" smtClean="0"/>
              <a:t>vs. memory 5</a:t>
            </a:r>
            <a:r>
              <a:rPr lang="ko-KR" altLang="en-US" dirty="0" smtClean="0"/>
              <a:t>배 사용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엄청난 연산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135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418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속도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/>
          </p:nvPr>
        </p:nvGraphicFramePr>
        <p:xfrm>
          <a:off x="1188720" y="1778924"/>
          <a:ext cx="9185563" cy="30923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0496">
                  <a:extLst>
                    <a:ext uri="{9D8B030D-6E8A-4147-A177-3AD203B41FA5}">
                      <a16:colId xmlns:a16="http://schemas.microsoft.com/office/drawing/2014/main" val="1580389634"/>
                    </a:ext>
                  </a:extLst>
                </a:gridCol>
                <a:gridCol w="3070237">
                  <a:extLst>
                    <a:ext uri="{9D8B030D-6E8A-4147-A177-3AD203B41FA5}">
                      <a16:colId xmlns:a16="http://schemas.microsoft.com/office/drawing/2014/main" val="2859423904"/>
                    </a:ext>
                  </a:extLst>
                </a:gridCol>
                <a:gridCol w="3434830">
                  <a:extLst>
                    <a:ext uri="{9D8B030D-6E8A-4147-A177-3AD203B41FA5}">
                      <a16:colId xmlns:a16="http://schemas.microsoft.com/office/drawing/2014/main" val="1917388989"/>
                    </a:ext>
                  </a:extLst>
                </a:gridCol>
              </a:tblGrid>
              <a:tr h="515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Processor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FLOPS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속도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42168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I7-4790k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34 GFLOPS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105</a:t>
                      </a:r>
                      <a:r>
                        <a:rPr lang="ko-KR" altLang="en-US" dirty="0" smtClean="0"/>
                        <a:t>분 </a:t>
                      </a:r>
                      <a:r>
                        <a:rPr lang="en-US" altLang="ko-KR" dirty="0" smtClean="0"/>
                        <a:t>31</a:t>
                      </a:r>
                      <a:r>
                        <a:rPr lang="ko-KR" altLang="en-US" dirty="0" smtClean="0"/>
                        <a:t>초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1x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59968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GTX-</a:t>
                      </a:r>
                      <a:r>
                        <a:rPr lang="en-US" altLang="ko-KR" baseline="0" dirty="0" smtClean="0"/>
                        <a:t>745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793 GFLOPS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36</a:t>
                      </a:r>
                      <a:r>
                        <a:rPr lang="ko-KR" altLang="en-US" dirty="0" smtClean="0"/>
                        <a:t>분 </a:t>
                      </a:r>
                      <a:r>
                        <a:rPr lang="en-US" altLang="ko-KR" dirty="0" smtClean="0"/>
                        <a:t>30</a:t>
                      </a:r>
                      <a:r>
                        <a:rPr lang="ko-KR" altLang="en-US" dirty="0" smtClean="0"/>
                        <a:t>초</a:t>
                      </a:r>
                      <a:r>
                        <a:rPr lang="en-US" altLang="ko-KR" dirty="0" smtClean="0"/>
                        <a:t>, 2.89x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34644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AWS</a:t>
                      </a:r>
                      <a:r>
                        <a:rPr lang="en-US" altLang="ko-KR" baseline="0" dirty="0" smtClean="0"/>
                        <a:t> EC2, K520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2448 *2 GFLOPS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22</a:t>
                      </a:r>
                      <a:r>
                        <a:rPr lang="ko-KR" altLang="en-US" dirty="0" smtClean="0"/>
                        <a:t>분 </a:t>
                      </a:r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초</a:t>
                      </a:r>
                      <a:r>
                        <a:rPr lang="en-US" altLang="ko-KR" dirty="0" smtClean="0"/>
                        <a:t>, 4.78x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6842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GTX-970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3494 GFLOPS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r>
                        <a:rPr lang="ko-KR" altLang="en-US" dirty="0" smtClean="0"/>
                        <a:t>분 </a:t>
                      </a: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초</a:t>
                      </a:r>
                      <a:r>
                        <a:rPr lang="en-US" altLang="ko-KR" dirty="0" smtClean="0"/>
                        <a:t>, 11.5x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525932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GTX-1080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8990</a:t>
                      </a:r>
                      <a:r>
                        <a:rPr lang="en-US" altLang="ko-KR" baseline="0" dirty="0" smtClean="0"/>
                        <a:t> TFLOPS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분 </a:t>
                      </a:r>
                      <a:r>
                        <a:rPr lang="en-US" altLang="ko-KR" dirty="0" smtClean="0"/>
                        <a:t>27</a:t>
                      </a:r>
                      <a:r>
                        <a:rPr lang="ko-KR" altLang="en-US" dirty="0" smtClean="0"/>
                        <a:t>초</a:t>
                      </a:r>
                      <a:r>
                        <a:rPr lang="en-US" altLang="ko-KR" dirty="0" smtClean="0"/>
                        <a:t>, 19.3x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535959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136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856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VGGNet</a:t>
            </a:r>
            <a:r>
              <a:rPr lang="en-US" altLang="ko-KR" dirty="0" smtClean="0"/>
              <a:t> 16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ImageNet 2013 </a:t>
            </a:r>
            <a:r>
              <a:rPr lang="ko-KR" altLang="en-US" dirty="0" smtClean="0"/>
              <a:t>우승 모델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43" y="1681379"/>
            <a:ext cx="8805604" cy="496049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137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516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33" y="1089842"/>
            <a:ext cx="8593075" cy="488640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138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013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net challenge winner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496" y="1158875"/>
            <a:ext cx="7843144" cy="513790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139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172154" y="6475353"/>
            <a:ext cx="5929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culurciello.github.io/tech/2016/06/04/nets.html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078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Cost </a:t>
            </a:r>
            <a:r>
              <a:rPr lang="en-US" altLang="ko-KR" dirty="0" smtClean="0"/>
              <a:t>function[2/2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43" y="1228725"/>
            <a:ext cx="10601044" cy="42100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모두를 위한 머신러닝 시즌</a:t>
            </a:r>
            <a:r>
              <a:rPr lang="en-US" altLang="ko-KR" dirty="0" smtClean="0">
                <a:hlinkClick r:id="rId3"/>
              </a:rPr>
              <a:t>1, </a:t>
            </a:r>
            <a:r>
              <a:rPr lang="ko-KR" altLang="en-US" dirty="0" smtClean="0">
                <a:hlinkClick r:id="rId3"/>
              </a:rPr>
              <a:t>김성훈 교수님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93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13037" y="115330"/>
            <a:ext cx="11640065" cy="533063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rgbClr val="FFC000"/>
                </a:solidFill>
              </a:rPr>
              <a:t>Table of Contents</a:t>
            </a:r>
            <a:endParaRPr lang="ko-KR" altLang="en-US" sz="3000" dirty="0">
              <a:solidFill>
                <a:srgbClr val="FFC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13037" y="648393"/>
            <a:ext cx="11640065" cy="6073082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altLang="ko-KR" sz="1800" b="1" dirty="0" smtClean="0">
                <a:solidFill>
                  <a:schemeClr val="bg1">
                    <a:lumMod val="85000"/>
                  </a:schemeClr>
                </a:solidFill>
              </a:rPr>
              <a:t>Fundamental Machine Learning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>
                <a:solidFill>
                  <a:schemeClr val="bg1">
                    <a:lumMod val="85000"/>
                  </a:schemeClr>
                </a:solidFill>
              </a:rPr>
              <a:t>Linear Regression: </a:t>
            </a:r>
            <a:r>
              <a:rPr lang="en-US" altLang="ko-KR" sz="1800" dirty="0" smtClean="0">
                <a:solidFill>
                  <a:schemeClr val="bg1">
                    <a:lumMod val="85000"/>
                  </a:schemeClr>
                </a:solidFill>
              </a:rPr>
              <a:t>Gradient Descent Algorithm (optimization)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>
                <a:solidFill>
                  <a:schemeClr val="bg1">
                    <a:lumMod val="85000"/>
                  </a:schemeClr>
                </a:solidFill>
              </a:rPr>
              <a:t>Logistic Regression (Single Neuron=Perceptron):</a:t>
            </a:r>
            <a:r>
              <a:rPr lang="en-US" altLang="ko-KR" sz="1800" dirty="0" smtClean="0">
                <a:solidFill>
                  <a:schemeClr val="bg1">
                    <a:lumMod val="85000"/>
                  </a:schemeClr>
                </a:solidFill>
              </a:rPr>
              <a:t> Sigmoid (Logistic function), Convexity, </a:t>
            </a:r>
            <a:br>
              <a:rPr lang="en-US" altLang="ko-KR" sz="18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800" dirty="0" smtClean="0">
                <a:solidFill>
                  <a:schemeClr val="bg1">
                    <a:lumMod val="85000"/>
                  </a:schemeClr>
                </a:solidFill>
              </a:rPr>
              <a:t>Cross Entropy, Decision Boundary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>
                <a:solidFill>
                  <a:schemeClr val="bg1">
                    <a:lumMod val="85000"/>
                  </a:schemeClr>
                </a:solidFill>
              </a:rPr>
              <a:t>Multiple Perceptron (Hidden Layer): </a:t>
            </a:r>
            <a:r>
              <a:rPr lang="en-US" altLang="ko-KR" sz="1800" dirty="0" smtClean="0">
                <a:solidFill>
                  <a:schemeClr val="bg1">
                    <a:lumMod val="85000"/>
                  </a:schemeClr>
                </a:solidFill>
              </a:rPr>
              <a:t>Backpropagation algorithm</a:t>
            </a:r>
          </a:p>
          <a:p>
            <a:pPr>
              <a:lnSpc>
                <a:spcPct val="160000"/>
              </a:lnSpc>
            </a:pPr>
            <a:r>
              <a:rPr lang="en-US" altLang="ko-KR" sz="1800" b="1" dirty="0" smtClean="0">
                <a:solidFill>
                  <a:schemeClr val="bg1">
                    <a:lumMod val="85000"/>
                  </a:schemeClr>
                </a:solidFill>
              </a:rPr>
              <a:t>Deep Neural Network Breakthrough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>
                <a:solidFill>
                  <a:schemeClr val="bg1">
                    <a:lumMod val="85000"/>
                  </a:schemeClr>
                </a:solidFill>
              </a:rPr>
              <a:t>Rebirth of Neural Network, renamed DNN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>
                <a:solidFill>
                  <a:schemeClr val="bg1">
                    <a:lumMod val="85000"/>
                  </a:schemeClr>
                </a:solidFill>
              </a:rPr>
              <a:t>DNN, </a:t>
            </a:r>
            <a:r>
              <a:rPr lang="en-US" altLang="ko-KR" sz="1800" b="1" dirty="0" err="1" smtClean="0">
                <a:solidFill>
                  <a:schemeClr val="bg1">
                    <a:lumMod val="85000"/>
                  </a:schemeClr>
                </a:solidFill>
              </a:rPr>
              <a:t>ReLU</a:t>
            </a:r>
            <a:r>
              <a:rPr lang="en-US" altLang="ko-KR" sz="1800" b="1" dirty="0" smtClean="0">
                <a:solidFill>
                  <a:schemeClr val="bg1">
                    <a:lumMod val="85000"/>
                  </a:schemeClr>
                </a:solidFill>
              </a:rPr>
              <a:t>, Pre-training, Dropout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</a:rPr>
              <a:t>Convolutional Neural Network (CNN) 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/>
              <a:t>Recurrent Neural Network (RNN) </a:t>
            </a:r>
            <a:r>
              <a:rPr lang="en-US" altLang="ko-KR" sz="1800" b="1" dirty="0" smtClean="0"/>
              <a:t>and LSTM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140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19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RNN vs. CNN or DNN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19" y="1047750"/>
            <a:ext cx="5372100" cy="5416134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141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000597" y="6427148"/>
            <a:ext cx="7143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dirty="0">
                <a:solidFill>
                  <a:srgbClr val="000000"/>
                </a:solidFill>
                <a:latin typeface="YouTube Noto"/>
                <a:hlinkClick r:id="rId3"/>
              </a:rPr>
              <a:t>Recurrent Neural Networks - Ep. 9 (Deep Learning SIMPLIFIED</a:t>
            </a:r>
            <a:r>
              <a:rPr lang="en-US" altLang="ko-KR" dirty="0" smtClean="0">
                <a:solidFill>
                  <a:srgbClr val="000000"/>
                </a:solidFill>
                <a:latin typeface="YouTube Noto"/>
                <a:hlinkClick r:id="rId3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68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RNN: usage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Image </a:t>
            </a:r>
            <a:r>
              <a:rPr lang="en-US" altLang="ko-KR" dirty="0"/>
              <a:t>Captioning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862137"/>
            <a:ext cx="8705850" cy="402907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142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000597" y="6427148"/>
            <a:ext cx="7143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dirty="0">
                <a:solidFill>
                  <a:srgbClr val="000000"/>
                </a:solidFill>
                <a:latin typeface="YouTube Noto"/>
                <a:hlinkClick r:id="rId3"/>
              </a:rPr>
              <a:t>Recurrent Neural Networks - Ep. 9 (Deep Learning SIMPLIFIED</a:t>
            </a:r>
            <a:r>
              <a:rPr lang="en-US" altLang="ko-KR" dirty="0" smtClean="0">
                <a:solidFill>
                  <a:srgbClr val="000000"/>
                </a:solidFill>
                <a:latin typeface="YouTube Noto"/>
                <a:hlinkClick r:id="rId3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088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RNN: usage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Document </a:t>
            </a:r>
            <a:r>
              <a:rPr lang="en-US" altLang="ko-KR" dirty="0" err="1" smtClean="0"/>
              <a:t>classificiation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1789907"/>
            <a:ext cx="8848725" cy="447675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143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000597" y="6427148"/>
            <a:ext cx="7143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dirty="0">
                <a:solidFill>
                  <a:srgbClr val="000000"/>
                </a:solidFill>
                <a:latin typeface="YouTube Noto"/>
                <a:hlinkClick r:id="rId3"/>
              </a:rPr>
              <a:t>Recurrent Neural Networks - Ep. 9 (Deep Learning SIMPLIFIED</a:t>
            </a:r>
            <a:r>
              <a:rPr lang="en-US" altLang="ko-KR" dirty="0" smtClean="0">
                <a:solidFill>
                  <a:srgbClr val="000000"/>
                </a:solidFill>
                <a:latin typeface="YouTube Noto"/>
                <a:hlinkClick r:id="rId3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275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RNN: usage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Classifying video on frame level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1738312"/>
            <a:ext cx="9058275" cy="393382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144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000597" y="6427148"/>
            <a:ext cx="7143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dirty="0">
                <a:solidFill>
                  <a:srgbClr val="000000"/>
                </a:solidFill>
                <a:latin typeface="YouTube Noto"/>
                <a:hlinkClick r:id="rId3"/>
              </a:rPr>
              <a:t>Recurrent Neural Networks - Ep. 9 (Deep Learning SIMPLIFIED</a:t>
            </a:r>
            <a:r>
              <a:rPr lang="en-US" altLang="ko-KR" dirty="0" smtClean="0">
                <a:solidFill>
                  <a:srgbClr val="000000"/>
                </a:solidFill>
                <a:latin typeface="YouTube Noto"/>
                <a:hlinkClick r:id="rId3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95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RNN: usage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Machine translation</a:t>
            </a:r>
          </a:p>
          <a:p>
            <a:r>
              <a:rPr lang="en-US" altLang="ko-KR" dirty="0" smtClean="0"/>
              <a:t>Forecasting weather, stock, or price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331" y="2462212"/>
            <a:ext cx="9515475" cy="311467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145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000597" y="6427148"/>
            <a:ext cx="7143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dirty="0">
                <a:solidFill>
                  <a:srgbClr val="000000"/>
                </a:solidFill>
                <a:latin typeface="YouTube Noto"/>
                <a:hlinkClick r:id="rId3"/>
              </a:rPr>
              <a:t>Recurrent Neural Networks - Ep. 9 (Deep Learning SIMPLIFIED</a:t>
            </a:r>
            <a:r>
              <a:rPr lang="en-US" altLang="ko-KR" dirty="0" smtClean="0">
                <a:solidFill>
                  <a:srgbClr val="000000"/>
                </a:solidFill>
                <a:latin typeface="YouTube Noto"/>
                <a:hlinkClick r:id="rId3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55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Recurrent Networks offer a lot of flexibility: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2" y="1206123"/>
            <a:ext cx="11496675" cy="3624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224166"/>
            <a:ext cx="26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Vanilla Neural Networks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47004" y="5906707"/>
            <a:ext cx="3233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e.g. Image Captioning</a:t>
            </a:r>
          </a:p>
          <a:p>
            <a:r>
              <a:rPr lang="en-US" altLang="ko-KR" dirty="0" smtClean="0"/>
              <a:t>Image -&gt; sequence of words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33132" y="5039500"/>
            <a:ext cx="3641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e.g. Sentiment Classification</a:t>
            </a:r>
          </a:p>
          <a:p>
            <a:r>
              <a:rPr lang="en-US" altLang="ko-KR" dirty="0" smtClean="0"/>
              <a:t>Sequence of words -&gt; sentiment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85486" y="5848518"/>
            <a:ext cx="3319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e.g. Machine Translation</a:t>
            </a:r>
          </a:p>
          <a:p>
            <a:r>
              <a:rPr lang="en-US" altLang="ko-KR" dirty="0" err="1" smtClean="0"/>
              <a:t>seq</a:t>
            </a:r>
            <a:r>
              <a:rPr lang="en-US" altLang="ko-KR" dirty="0" smtClean="0"/>
              <a:t> of words -&gt; </a:t>
            </a:r>
            <a:r>
              <a:rPr lang="en-US" altLang="ko-KR" dirty="0" err="1" smtClean="0"/>
              <a:t>seq</a:t>
            </a:r>
            <a:r>
              <a:rPr lang="en-US" altLang="ko-KR" dirty="0" smtClean="0"/>
              <a:t> of words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71124" y="5170647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e.g. Video classification </a:t>
            </a:r>
          </a:p>
          <a:p>
            <a:r>
              <a:rPr lang="en-US" altLang="ko-KR" dirty="0" smtClean="0"/>
              <a:t>on frame level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914400" y="4743435"/>
            <a:ext cx="0" cy="4272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7" idx="0"/>
          </p:cNvCxnSpPr>
          <p:nvPr/>
        </p:nvCxnSpPr>
        <p:spPr>
          <a:xfrm flipV="1">
            <a:off x="2963569" y="4743435"/>
            <a:ext cx="0" cy="11632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8" idx="0"/>
          </p:cNvCxnSpPr>
          <p:nvPr/>
        </p:nvCxnSpPr>
        <p:spPr>
          <a:xfrm flipV="1">
            <a:off x="5054079" y="4743435"/>
            <a:ext cx="0" cy="2960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9" idx="0"/>
          </p:cNvCxnSpPr>
          <p:nvPr/>
        </p:nvCxnSpPr>
        <p:spPr>
          <a:xfrm flipV="1">
            <a:off x="8145107" y="4743435"/>
            <a:ext cx="0" cy="11050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0" idx="0"/>
          </p:cNvCxnSpPr>
          <p:nvPr/>
        </p:nvCxnSpPr>
        <p:spPr>
          <a:xfrm flipV="1">
            <a:off x="10723418" y="4743435"/>
            <a:ext cx="0" cy="4272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146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986083" y="6611369"/>
            <a:ext cx="79060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olidFill>
                  <a:srgbClr val="333333"/>
                </a:solidFill>
                <a:latin typeface="Roboto"/>
              </a:rPr>
              <a:t>CS231n: Convolutional Neural Networks for Visual Recognition</a:t>
            </a:r>
            <a:endParaRPr lang="en-US" altLang="ko-KR" sz="1000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8835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data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We don’t understand one word only</a:t>
            </a:r>
          </a:p>
          <a:p>
            <a:r>
              <a:rPr lang="en-US" altLang="ko-KR" dirty="0" smtClean="0"/>
              <a:t>We understand based on the </a:t>
            </a:r>
            <a:r>
              <a:rPr lang="en-US" altLang="ko-KR" dirty="0" err="1" smtClean="0"/>
              <a:t>previsou</a:t>
            </a:r>
            <a:r>
              <a:rPr lang="en-US" altLang="ko-KR" dirty="0" smtClean="0"/>
              <a:t> words + this word (Time series).</a:t>
            </a:r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180" y="2367902"/>
            <a:ext cx="1652159" cy="432243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147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44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Recurrent Neural Network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94953"/>
            <a:ext cx="12192000" cy="490185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148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86083" y="6436680"/>
            <a:ext cx="7906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Roboto"/>
              </a:rPr>
              <a:t>CS231n: Convolutional Neural Networks for Visual Recognition</a:t>
            </a:r>
            <a:endParaRPr lang="en-US" altLang="ko-KR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6944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Recurrent Neural Network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6819"/>
            <a:ext cx="12192001" cy="4964784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149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86083" y="6436680"/>
            <a:ext cx="7906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Roboto"/>
              </a:rPr>
              <a:t>CS231n: Convolutional Neural Networks for Visual Recognition</a:t>
            </a:r>
            <a:endParaRPr lang="en-US" altLang="ko-KR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7631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Goal: Minimize cost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2905125"/>
            <a:ext cx="4800600" cy="10477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모두를 위한 머신러닝 시즌</a:t>
            </a:r>
            <a:r>
              <a:rPr lang="en-US" altLang="ko-KR" dirty="0" smtClean="0">
                <a:hlinkClick r:id="rId3"/>
              </a:rPr>
              <a:t>1, </a:t>
            </a:r>
            <a:r>
              <a:rPr lang="ko-KR" altLang="en-US" dirty="0" smtClean="0">
                <a:hlinkClick r:id="rId3"/>
              </a:rPr>
              <a:t>김성훈 교수님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46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(Vanilla) Recurrent Neural Network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 state consists of a single “hidden” vector h:</a:t>
            </a:r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/>
          </p:nvPr>
        </p:nvGraphicFramePr>
        <p:xfrm>
          <a:off x="5829300" y="2349500"/>
          <a:ext cx="4930775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" name="Equation" r:id="rId3" imgW="1333440" imgH="685800" progId="Equation.DSMT4">
                  <p:embed/>
                </p:oleObj>
              </mc:Choice>
              <mc:Fallback>
                <p:oleObj name="Equation" r:id="rId3" imgW="1333440" imgH="685800" progId="Equation.DSMT4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9300" y="2349500"/>
                        <a:ext cx="4930775" cy="253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28" y="1665459"/>
            <a:ext cx="2438770" cy="4768591"/>
          </a:xfrm>
          <a:prstGeom prst="rect">
            <a:avLst/>
          </a:prstGeom>
        </p:spPr>
      </p:pic>
      <p:graphicFrame>
        <p:nvGraphicFramePr>
          <p:cNvPr id="7" name="개체 6"/>
          <p:cNvGraphicFramePr>
            <a:graphicFrameLocks noChangeAspect="1"/>
          </p:cNvGraphicFramePr>
          <p:nvPr>
            <p:extLst/>
          </p:nvPr>
        </p:nvGraphicFramePr>
        <p:xfrm>
          <a:off x="3108898" y="3790950"/>
          <a:ext cx="5207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Equation" r:id="rId6" imgW="177480" imgH="177480" progId="Equation.DSMT4">
                  <p:embed/>
                </p:oleObj>
              </mc:Choice>
              <mc:Fallback>
                <p:oleObj name="Equation" r:id="rId6" imgW="177480" imgH="177480" progId="Equation.DSMT4">
                  <p:embed/>
                  <p:pic>
                    <p:nvPicPr>
                      <p:cNvPr id="7" name="개체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08898" y="3790950"/>
                        <a:ext cx="5207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/>
          </p:nvPr>
        </p:nvGraphicFramePr>
        <p:xfrm>
          <a:off x="2036762" y="4570413"/>
          <a:ext cx="61912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" name="Equation" r:id="rId8" imgW="164880" imgH="177480" progId="Equation.DSMT4">
                  <p:embed/>
                </p:oleObj>
              </mc:Choice>
              <mc:Fallback>
                <p:oleObj name="Equation" r:id="rId8" imgW="164880" imgH="177480" progId="Equation.DSMT4">
                  <p:embed/>
                  <p:pic>
                    <p:nvPicPr>
                      <p:cNvPr id="8" name="개체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36762" y="4570413"/>
                        <a:ext cx="619125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/>
          </p:nvPr>
        </p:nvGraphicFramePr>
        <p:xfrm>
          <a:off x="2061369" y="2785355"/>
          <a:ext cx="569912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" name="Equation" r:id="rId10" imgW="152280" imgH="177480" progId="Equation.DSMT4">
                  <p:embed/>
                </p:oleObj>
              </mc:Choice>
              <mc:Fallback>
                <p:oleObj name="Equation" r:id="rId10" imgW="152280" imgH="177480" progId="Equation.DSMT4">
                  <p:embed/>
                  <p:pic>
                    <p:nvPicPr>
                      <p:cNvPr id="9" name="개체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61369" y="2785355"/>
                        <a:ext cx="569912" cy="665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150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986083" y="6436680"/>
            <a:ext cx="7906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Roboto"/>
              </a:rPr>
              <a:t>CS231n: Convolutional Neural Networks for Visual Recognition</a:t>
            </a:r>
            <a:endParaRPr lang="en-US" altLang="ko-KR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647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Recurrent Neural Networks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3038" y="1087395"/>
            <a:ext cx="5724906" cy="508956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Neural Networks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sz="2000" dirty="0" smtClean="0"/>
              <a:t>Inputs and outputs are independent</a:t>
            </a:r>
            <a:endParaRPr lang="ko-KR" altLang="en-US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037944" y="1087395"/>
            <a:ext cx="5724906" cy="5089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Recurrent Neural Networks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sz="2000" dirty="0" smtClean="0"/>
              <a:t>Sequential inputs and outputs</a:t>
            </a:r>
            <a:endParaRPr lang="ko-KR" altLang="en-US" sz="2000" dirty="0"/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1236205" y="2638525"/>
            <a:ext cx="1692020" cy="1570291"/>
          </a:xfrm>
          <a:prstGeom prst="roundRect">
            <a:avLst>
              <a:gd name="adj" fmla="val 7084"/>
            </a:avLst>
          </a:prstGeom>
          <a:solidFill>
            <a:sysClr val="window" lastClr="FFFFFF">
              <a:lumMod val="95000"/>
            </a:sysClr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...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타원 159"/>
              <p:cNvSpPr/>
              <p:nvPr/>
            </p:nvSpPr>
            <p:spPr>
              <a:xfrm>
                <a:off x="1407662" y="4678315"/>
                <a:ext cx="368372" cy="399785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160" name="타원 1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662" y="4678315"/>
                <a:ext cx="368372" cy="39978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타원 160"/>
              <p:cNvSpPr/>
              <p:nvPr/>
            </p:nvSpPr>
            <p:spPr>
              <a:xfrm>
                <a:off x="1855714" y="4678315"/>
                <a:ext cx="368372" cy="399785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161" name="타원 1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714" y="4678315"/>
                <a:ext cx="368372" cy="39978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타원 161"/>
              <p:cNvSpPr/>
              <p:nvPr/>
            </p:nvSpPr>
            <p:spPr>
              <a:xfrm>
                <a:off x="2303766" y="4678315"/>
                <a:ext cx="368372" cy="399785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162" name="타원 1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66" y="4678315"/>
                <a:ext cx="368372" cy="39978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타원 162"/>
              <p:cNvSpPr/>
              <p:nvPr/>
            </p:nvSpPr>
            <p:spPr>
              <a:xfrm>
                <a:off x="1423487" y="1796010"/>
                <a:ext cx="368372" cy="399785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𝑜</m:t>
                      </m:r>
                    </m:oMath>
                  </m:oMathPara>
                </a14:m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163" name="타원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487" y="1796010"/>
                <a:ext cx="368372" cy="39978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타원 163"/>
              <p:cNvSpPr/>
              <p:nvPr/>
            </p:nvSpPr>
            <p:spPr>
              <a:xfrm>
                <a:off x="2089581" y="3675181"/>
                <a:ext cx="368372" cy="399785"/>
              </a:xfrm>
              <a:prstGeom prst="ellipse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</m:oMath>
                  </m:oMathPara>
                </a14:m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164" name="타원 1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581" y="3675181"/>
                <a:ext cx="368372" cy="39978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타원 164"/>
              <p:cNvSpPr/>
              <p:nvPr/>
            </p:nvSpPr>
            <p:spPr>
              <a:xfrm>
                <a:off x="1641529" y="3675181"/>
                <a:ext cx="368372" cy="399785"/>
              </a:xfrm>
              <a:prstGeom prst="ellipse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</m:oMath>
                  </m:oMathPara>
                </a14:m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165" name="타원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529" y="3675181"/>
                <a:ext cx="368372" cy="39978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직선 연결선 165"/>
          <p:cNvCxnSpPr>
            <a:stCxn id="160" idx="0"/>
            <a:endCxn id="165" idx="4"/>
          </p:cNvCxnSpPr>
          <p:nvPr/>
        </p:nvCxnSpPr>
        <p:spPr>
          <a:xfrm flipV="1">
            <a:off x="1591848" y="4074966"/>
            <a:ext cx="233867" cy="603349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67" name="직선 연결선 166"/>
          <p:cNvCxnSpPr>
            <a:stCxn id="161" idx="0"/>
            <a:endCxn id="165" idx="4"/>
          </p:cNvCxnSpPr>
          <p:nvPr/>
        </p:nvCxnSpPr>
        <p:spPr>
          <a:xfrm flipH="1" flipV="1">
            <a:off x="1825715" y="4074966"/>
            <a:ext cx="214185" cy="603349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68" name="직선 연결선 167"/>
          <p:cNvCxnSpPr>
            <a:stCxn id="162" idx="0"/>
            <a:endCxn id="165" idx="4"/>
          </p:cNvCxnSpPr>
          <p:nvPr/>
        </p:nvCxnSpPr>
        <p:spPr>
          <a:xfrm flipH="1" flipV="1">
            <a:off x="1825715" y="4074966"/>
            <a:ext cx="662237" cy="603349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69" name="직선 연결선 168"/>
          <p:cNvCxnSpPr>
            <a:stCxn id="160" idx="0"/>
            <a:endCxn id="164" idx="4"/>
          </p:cNvCxnSpPr>
          <p:nvPr/>
        </p:nvCxnSpPr>
        <p:spPr>
          <a:xfrm flipV="1">
            <a:off x="1591848" y="4074966"/>
            <a:ext cx="681919" cy="603349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70" name="직선 연결선 169"/>
          <p:cNvCxnSpPr>
            <a:stCxn id="161" idx="0"/>
            <a:endCxn id="164" idx="4"/>
          </p:cNvCxnSpPr>
          <p:nvPr/>
        </p:nvCxnSpPr>
        <p:spPr>
          <a:xfrm flipV="1">
            <a:off x="2039900" y="4074966"/>
            <a:ext cx="233867" cy="603349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71" name="직선 연결선 170"/>
          <p:cNvCxnSpPr>
            <a:stCxn id="162" idx="0"/>
            <a:endCxn id="164" idx="4"/>
          </p:cNvCxnSpPr>
          <p:nvPr/>
        </p:nvCxnSpPr>
        <p:spPr>
          <a:xfrm flipH="1" flipV="1">
            <a:off x="2273767" y="4074966"/>
            <a:ext cx="214185" cy="603349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타원 171"/>
              <p:cNvSpPr/>
              <p:nvPr/>
            </p:nvSpPr>
            <p:spPr>
              <a:xfrm>
                <a:off x="2098991" y="2807678"/>
                <a:ext cx="368372" cy="399785"/>
              </a:xfrm>
              <a:prstGeom prst="ellipse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</m:oMath>
                  </m:oMathPara>
                </a14:m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172" name="타원 1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991" y="2807678"/>
                <a:ext cx="368372" cy="39978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타원 172"/>
              <p:cNvSpPr/>
              <p:nvPr/>
            </p:nvSpPr>
            <p:spPr>
              <a:xfrm>
                <a:off x="1650939" y="2807678"/>
                <a:ext cx="368372" cy="399785"/>
              </a:xfrm>
              <a:prstGeom prst="ellipse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</m:oMath>
                  </m:oMathPara>
                </a14:m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173" name="타원 1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939" y="2807678"/>
                <a:ext cx="368372" cy="39978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직선 연결선 173"/>
          <p:cNvCxnSpPr>
            <a:stCxn id="173" idx="0"/>
            <a:endCxn id="163" idx="4"/>
          </p:cNvCxnSpPr>
          <p:nvPr/>
        </p:nvCxnSpPr>
        <p:spPr>
          <a:xfrm flipH="1" flipV="1">
            <a:off x="1607673" y="2195795"/>
            <a:ext cx="227452" cy="611883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75" name="직선 연결선 174"/>
          <p:cNvCxnSpPr>
            <a:stCxn id="172" idx="0"/>
            <a:endCxn id="163" idx="4"/>
          </p:cNvCxnSpPr>
          <p:nvPr/>
        </p:nvCxnSpPr>
        <p:spPr>
          <a:xfrm flipH="1" flipV="1">
            <a:off x="1607673" y="2195795"/>
            <a:ext cx="675504" cy="611883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타원 175"/>
              <p:cNvSpPr/>
              <p:nvPr/>
            </p:nvSpPr>
            <p:spPr>
              <a:xfrm>
                <a:off x="1898694" y="1790889"/>
                <a:ext cx="368372" cy="399785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𝑜</m:t>
                      </m:r>
                    </m:oMath>
                  </m:oMathPara>
                </a14:m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176" name="타원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694" y="1790889"/>
                <a:ext cx="368372" cy="39978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타원 176"/>
              <p:cNvSpPr/>
              <p:nvPr/>
            </p:nvSpPr>
            <p:spPr>
              <a:xfrm>
                <a:off x="2373901" y="1793180"/>
                <a:ext cx="368372" cy="399785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𝑜</m:t>
                      </m:r>
                    </m:oMath>
                  </m:oMathPara>
                </a14:m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177" name="타원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01" y="1793180"/>
                <a:ext cx="368372" cy="39978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직선 연결선 177"/>
          <p:cNvCxnSpPr>
            <a:stCxn id="173" idx="0"/>
            <a:endCxn id="176" idx="4"/>
          </p:cNvCxnSpPr>
          <p:nvPr/>
        </p:nvCxnSpPr>
        <p:spPr>
          <a:xfrm flipV="1">
            <a:off x="1835125" y="2190674"/>
            <a:ext cx="247755" cy="617004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79" name="직선 연결선 178"/>
          <p:cNvCxnSpPr>
            <a:stCxn id="173" idx="0"/>
            <a:endCxn id="177" idx="4"/>
          </p:cNvCxnSpPr>
          <p:nvPr/>
        </p:nvCxnSpPr>
        <p:spPr>
          <a:xfrm flipV="1">
            <a:off x="1835125" y="2192965"/>
            <a:ext cx="722962" cy="614713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80" name="직선 연결선 179"/>
          <p:cNvCxnSpPr>
            <a:stCxn id="172" idx="0"/>
            <a:endCxn id="176" idx="4"/>
          </p:cNvCxnSpPr>
          <p:nvPr/>
        </p:nvCxnSpPr>
        <p:spPr>
          <a:xfrm flipH="1" flipV="1">
            <a:off x="2082880" y="2190674"/>
            <a:ext cx="200297" cy="617004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81" name="직선 연결선 180"/>
          <p:cNvCxnSpPr>
            <a:stCxn id="172" idx="0"/>
            <a:endCxn id="177" idx="4"/>
          </p:cNvCxnSpPr>
          <p:nvPr/>
        </p:nvCxnSpPr>
        <p:spPr>
          <a:xfrm flipV="1">
            <a:off x="2283177" y="2192965"/>
            <a:ext cx="274910" cy="614713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sp>
        <p:nvSpPr>
          <p:cNvPr id="182" name="모서리가 둥근 직사각형 181"/>
          <p:cNvSpPr/>
          <p:nvPr/>
        </p:nvSpPr>
        <p:spPr>
          <a:xfrm>
            <a:off x="7025278" y="2638525"/>
            <a:ext cx="1692020" cy="1570291"/>
          </a:xfrm>
          <a:prstGeom prst="roundRect">
            <a:avLst>
              <a:gd name="adj" fmla="val 7084"/>
            </a:avLst>
          </a:prstGeom>
          <a:solidFill>
            <a:sysClr val="window" lastClr="FFFFFF">
              <a:lumMod val="95000"/>
            </a:sysClr>
          </a:soli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...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타원 182"/>
              <p:cNvSpPr/>
              <p:nvPr/>
            </p:nvSpPr>
            <p:spPr>
              <a:xfrm>
                <a:off x="6914580" y="4678315"/>
                <a:ext cx="652593" cy="399785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ko-KR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183" name="타원 1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580" y="4678315"/>
                <a:ext cx="652593" cy="39978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타원 183"/>
              <p:cNvSpPr/>
              <p:nvPr/>
            </p:nvSpPr>
            <p:spPr>
              <a:xfrm>
                <a:off x="7609772" y="4678315"/>
                <a:ext cx="652593" cy="399785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184" name="타원 1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772" y="4678315"/>
                <a:ext cx="652593" cy="39978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타원 184"/>
              <p:cNvSpPr/>
              <p:nvPr/>
            </p:nvSpPr>
            <p:spPr>
              <a:xfrm>
                <a:off x="8296725" y="4678315"/>
                <a:ext cx="652593" cy="399785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ko-KR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185" name="타원 1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725" y="4678315"/>
                <a:ext cx="652593" cy="39978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타원 185"/>
              <p:cNvSpPr/>
              <p:nvPr/>
            </p:nvSpPr>
            <p:spPr>
              <a:xfrm>
                <a:off x="6960067" y="1796010"/>
                <a:ext cx="593266" cy="399785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ko-KR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ko-KR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186" name="타원 1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67" y="1796010"/>
                <a:ext cx="593266" cy="39978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타원 186"/>
              <p:cNvSpPr/>
              <p:nvPr/>
            </p:nvSpPr>
            <p:spPr>
              <a:xfrm>
                <a:off x="7895130" y="3675181"/>
                <a:ext cx="368372" cy="399785"/>
              </a:xfrm>
              <a:prstGeom prst="ellipse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</m:oMath>
                  </m:oMathPara>
                </a14:m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187" name="타원 1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30" y="3675181"/>
                <a:ext cx="368372" cy="39978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타원 187"/>
              <p:cNvSpPr/>
              <p:nvPr/>
            </p:nvSpPr>
            <p:spPr>
              <a:xfrm>
                <a:off x="7447078" y="3675181"/>
                <a:ext cx="368372" cy="399785"/>
              </a:xfrm>
              <a:prstGeom prst="ellipse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</m:oMath>
                  </m:oMathPara>
                </a14:m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188" name="타원 1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078" y="3675181"/>
                <a:ext cx="368372" cy="39978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9" name="직선 연결선 188"/>
          <p:cNvCxnSpPr>
            <a:stCxn id="183" idx="0"/>
            <a:endCxn id="188" idx="4"/>
          </p:cNvCxnSpPr>
          <p:nvPr/>
        </p:nvCxnSpPr>
        <p:spPr>
          <a:xfrm flipV="1">
            <a:off x="7240877" y="4074966"/>
            <a:ext cx="390387" cy="603349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90" name="직선 연결선 189"/>
          <p:cNvCxnSpPr>
            <a:stCxn id="184" idx="0"/>
            <a:endCxn id="188" idx="4"/>
          </p:cNvCxnSpPr>
          <p:nvPr/>
        </p:nvCxnSpPr>
        <p:spPr>
          <a:xfrm flipH="1" flipV="1">
            <a:off x="7631264" y="4074966"/>
            <a:ext cx="304805" cy="603349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91" name="직선 연결선 190"/>
          <p:cNvCxnSpPr>
            <a:stCxn id="185" idx="0"/>
            <a:endCxn id="188" idx="4"/>
          </p:cNvCxnSpPr>
          <p:nvPr/>
        </p:nvCxnSpPr>
        <p:spPr>
          <a:xfrm flipH="1" flipV="1">
            <a:off x="7631264" y="4074966"/>
            <a:ext cx="991758" cy="603349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92" name="직선 연결선 191"/>
          <p:cNvCxnSpPr>
            <a:stCxn id="183" idx="0"/>
            <a:endCxn id="187" idx="4"/>
          </p:cNvCxnSpPr>
          <p:nvPr/>
        </p:nvCxnSpPr>
        <p:spPr>
          <a:xfrm flipV="1">
            <a:off x="7240877" y="4074966"/>
            <a:ext cx="838439" cy="603349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93" name="직선 연결선 192"/>
          <p:cNvCxnSpPr>
            <a:stCxn id="184" idx="0"/>
            <a:endCxn id="187" idx="4"/>
          </p:cNvCxnSpPr>
          <p:nvPr/>
        </p:nvCxnSpPr>
        <p:spPr>
          <a:xfrm flipV="1">
            <a:off x="7936069" y="4074966"/>
            <a:ext cx="143247" cy="603349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94" name="직선 연결선 193"/>
          <p:cNvCxnSpPr>
            <a:stCxn id="185" idx="0"/>
            <a:endCxn id="187" idx="4"/>
          </p:cNvCxnSpPr>
          <p:nvPr/>
        </p:nvCxnSpPr>
        <p:spPr>
          <a:xfrm flipH="1" flipV="1">
            <a:off x="8079316" y="4074966"/>
            <a:ext cx="543706" cy="603349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타원 194"/>
              <p:cNvSpPr/>
              <p:nvPr/>
            </p:nvSpPr>
            <p:spPr>
              <a:xfrm>
                <a:off x="7888064" y="2807678"/>
                <a:ext cx="368372" cy="399785"/>
              </a:xfrm>
              <a:prstGeom prst="ellipse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</m:oMath>
                  </m:oMathPara>
                </a14:m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195" name="타원 1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064" y="2807678"/>
                <a:ext cx="368372" cy="39978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타원 195"/>
              <p:cNvSpPr/>
              <p:nvPr/>
            </p:nvSpPr>
            <p:spPr>
              <a:xfrm>
                <a:off x="7440012" y="2807678"/>
                <a:ext cx="368372" cy="399785"/>
              </a:xfrm>
              <a:prstGeom prst="ellipse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</m:oMath>
                  </m:oMathPara>
                </a14:m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196" name="타원 1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012" y="2807678"/>
                <a:ext cx="368372" cy="39978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7" name="직선 연결선 196"/>
          <p:cNvCxnSpPr>
            <a:stCxn id="196" idx="0"/>
            <a:endCxn id="186" idx="4"/>
          </p:cNvCxnSpPr>
          <p:nvPr/>
        </p:nvCxnSpPr>
        <p:spPr>
          <a:xfrm flipH="1" flipV="1">
            <a:off x="7256700" y="2195795"/>
            <a:ext cx="367498" cy="611883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98" name="직선 연결선 197"/>
          <p:cNvCxnSpPr>
            <a:stCxn id="195" idx="0"/>
            <a:endCxn id="186" idx="4"/>
          </p:cNvCxnSpPr>
          <p:nvPr/>
        </p:nvCxnSpPr>
        <p:spPr>
          <a:xfrm flipH="1" flipV="1">
            <a:off x="7256700" y="2195795"/>
            <a:ext cx="815550" cy="611883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타원 198"/>
              <p:cNvSpPr/>
              <p:nvPr/>
            </p:nvSpPr>
            <p:spPr>
              <a:xfrm>
                <a:off x="7600034" y="1790889"/>
                <a:ext cx="593266" cy="399785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ko-KR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199" name="타원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034" y="1790889"/>
                <a:ext cx="593266" cy="39978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타원 199"/>
              <p:cNvSpPr/>
              <p:nvPr/>
            </p:nvSpPr>
            <p:spPr>
              <a:xfrm>
                <a:off x="8231763" y="1793180"/>
                <a:ext cx="593266" cy="399785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ko-KR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ko-KR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200" name="타원 1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763" y="1793180"/>
                <a:ext cx="593266" cy="39978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28575" cap="flat" cmpd="sng" algn="ctr">
                <a:solidFill>
                  <a:srgbClr val="312F33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1" name="직선 연결선 200"/>
          <p:cNvCxnSpPr>
            <a:stCxn id="196" idx="0"/>
            <a:endCxn id="199" idx="4"/>
          </p:cNvCxnSpPr>
          <p:nvPr/>
        </p:nvCxnSpPr>
        <p:spPr>
          <a:xfrm flipV="1">
            <a:off x="7624198" y="2190674"/>
            <a:ext cx="272469" cy="617004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202" name="직선 연결선 201"/>
          <p:cNvCxnSpPr>
            <a:stCxn id="196" idx="0"/>
            <a:endCxn id="200" idx="4"/>
          </p:cNvCxnSpPr>
          <p:nvPr/>
        </p:nvCxnSpPr>
        <p:spPr>
          <a:xfrm flipV="1">
            <a:off x="7624198" y="2192965"/>
            <a:ext cx="904198" cy="614713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203" name="직선 연결선 202"/>
          <p:cNvCxnSpPr>
            <a:stCxn id="195" idx="0"/>
            <a:endCxn id="199" idx="4"/>
          </p:cNvCxnSpPr>
          <p:nvPr/>
        </p:nvCxnSpPr>
        <p:spPr>
          <a:xfrm flipH="1" flipV="1">
            <a:off x="7896667" y="2190674"/>
            <a:ext cx="175583" cy="617004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204" name="직선 연결선 203"/>
          <p:cNvCxnSpPr>
            <a:stCxn id="195" idx="0"/>
            <a:endCxn id="200" idx="4"/>
          </p:cNvCxnSpPr>
          <p:nvPr/>
        </p:nvCxnSpPr>
        <p:spPr>
          <a:xfrm flipV="1">
            <a:off x="8072250" y="2192965"/>
            <a:ext cx="456146" cy="614713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pic>
        <p:nvPicPr>
          <p:cNvPr id="205" name="그림 20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60388" y="1829659"/>
            <a:ext cx="1241292" cy="3247514"/>
          </a:xfrm>
          <a:prstGeom prst="rect">
            <a:avLst/>
          </a:prstGeom>
        </p:spPr>
      </p:pic>
      <p:cxnSp>
        <p:nvCxnSpPr>
          <p:cNvPr id="206" name="직선 연결선 205"/>
          <p:cNvCxnSpPr/>
          <p:nvPr/>
        </p:nvCxnSpPr>
        <p:spPr>
          <a:xfrm>
            <a:off x="5377990" y="980304"/>
            <a:ext cx="0" cy="5641594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207" name="Picture 2" descr="https://cdn4.iconfinder.com/data/icons/defaulticon/icons/png/256x256/help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74" y="2910834"/>
            <a:ext cx="1042198" cy="104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5206" y="1870043"/>
            <a:ext cx="283986" cy="3252093"/>
          </a:xfrm>
          <a:prstGeom prst="rect">
            <a:avLst/>
          </a:prstGeom>
        </p:spPr>
      </p:pic>
      <p:sp>
        <p:nvSpPr>
          <p:cNvPr id="209" name="왼쪽으로 구부러진 화살표 208"/>
          <p:cNvSpPr/>
          <p:nvPr/>
        </p:nvSpPr>
        <p:spPr>
          <a:xfrm>
            <a:off x="10382691" y="2787499"/>
            <a:ext cx="568841" cy="1288868"/>
          </a:xfrm>
          <a:prstGeom prst="curvedLeftArrow">
            <a:avLst/>
          </a:prstGeom>
          <a:solidFill>
            <a:srgbClr val="FF0000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151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41924" y="6567301"/>
            <a:ext cx="583473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hlinkClick r:id="rId18"/>
              </a:rPr>
              <a:t>Taegyun Jeon, </a:t>
            </a:r>
            <a:r>
              <a:rPr lang="en-US" altLang="ko-KR" sz="1300" dirty="0">
                <a:hlinkClick r:id="rId18"/>
              </a:rPr>
              <a:t>Electricity price forecasting with Recurrent Neural </a:t>
            </a:r>
            <a:r>
              <a:rPr lang="en-US" altLang="ko-KR" sz="1300" dirty="0" smtClean="0">
                <a:hlinkClick r:id="rId18"/>
              </a:rPr>
              <a:t>Networks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259584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Recurrent Neural networks (RNN)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/>
                  <a:t> the input at time step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/>
                  <a:t>: the hidden state at time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/>
                  <a:t>: the output state at time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b="-31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557" y="1258845"/>
            <a:ext cx="7712364" cy="309464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152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41924" y="6567301"/>
            <a:ext cx="583473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hlinkClick r:id="rId4"/>
              </a:rPr>
              <a:t>Taegyun Jeon, </a:t>
            </a:r>
            <a:r>
              <a:rPr lang="en-US" altLang="ko-KR" sz="1300" dirty="0">
                <a:hlinkClick r:id="rId4"/>
              </a:rPr>
              <a:t>Electricity price forecasting with Recurrent Neural </a:t>
            </a:r>
            <a:r>
              <a:rPr lang="en-US" altLang="ko-KR" sz="1300" dirty="0" smtClean="0">
                <a:hlinkClick r:id="rId4"/>
              </a:rPr>
              <a:t>Networks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321061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procedure: RNN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Initialization</a:t>
                </a:r>
              </a:p>
              <a:p>
                <a:pPr lvl="1"/>
                <a:r>
                  <a:rPr lang="en-US" altLang="ko-KR" dirty="0"/>
                  <a:t>All zeros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Random values (dependent on activation function)</a:t>
                </a:r>
              </a:p>
              <a:p>
                <a:pPr lvl="1"/>
                <a:endParaRPr lang="en-US" altLang="ko-KR" b="1" dirty="0"/>
              </a:p>
              <a:p>
                <a:pPr lvl="1"/>
                <a:r>
                  <a:rPr lang="en-US" altLang="ko-KR" b="1" dirty="0"/>
                  <a:t>Xavier initialization </a:t>
                </a:r>
                <a:r>
                  <a:rPr lang="en-US" altLang="ko-KR" b="1" baseline="30000" dirty="0"/>
                  <a:t>[1]</a:t>
                </a:r>
                <a:r>
                  <a:rPr lang="en-US" altLang="ko-KR" b="1" dirty="0"/>
                  <a:t>: </a:t>
                </a:r>
                <a:br>
                  <a:rPr lang="en-US" altLang="ko-KR" b="1" dirty="0"/>
                </a:br>
                <a:r>
                  <a:rPr lang="en-US" altLang="ko-KR" dirty="0"/>
                  <a:t>Random values in the interval from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en-US" altLang="ko-KR" dirty="0"/>
                  <a:t>where n is the number of incoming connections </a:t>
                </a:r>
              </a:p>
              <a:p>
                <a:pPr marL="203400" lvl="1" indent="0">
                  <a:buNone/>
                </a:pPr>
                <a:r>
                  <a:rPr lang="en-US" altLang="ko-KR" dirty="0"/>
                  <a:t>    from the previous layer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2" t="-2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오른쪽 화살표 4"/>
          <p:cNvSpPr/>
          <p:nvPr/>
        </p:nvSpPr>
        <p:spPr>
          <a:xfrm rot="2452905">
            <a:off x="9028597" y="2314665"/>
            <a:ext cx="296091" cy="2351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 rot="2452905">
            <a:off x="9028596" y="4248727"/>
            <a:ext cx="296091" cy="2351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267" y="1394326"/>
            <a:ext cx="1652159" cy="4322439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2452905">
            <a:off x="10295599" y="2941681"/>
            <a:ext cx="296091" cy="2351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153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741924" y="6567301"/>
            <a:ext cx="583473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hlinkClick r:id="rId4"/>
              </a:rPr>
              <a:t>Taegyun Jeon, </a:t>
            </a:r>
            <a:r>
              <a:rPr lang="en-US" altLang="ko-KR" sz="1300" dirty="0">
                <a:hlinkClick r:id="rId4"/>
              </a:rPr>
              <a:t>Electricity price forecasting with Recurrent Neural </a:t>
            </a:r>
            <a:r>
              <a:rPr lang="en-US" altLang="ko-KR" sz="1300" dirty="0" smtClean="0">
                <a:hlinkClick r:id="rId4"/>
              </a:rPr>
              <a:t>Networks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377451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procedure: RNN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Initialization</a:t>
                </a:r>
              </a:p>
              <a:p>
                <a:r>
                  <a:rPr lang="en-US" altLang="ko-KR" dirty="0"/>
                  <a:t>Forward Propagation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Function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ko-KR" dirty="0"/>
                  <a:t> usually is a nonlinearity such as </a:t>
                </a:r>
                <a:r>
                  <a:rPr lang="en-US" altLang="ko-KR" b="1" dirty="0" err="1">
                    <a:solidFill>
                      <a:schemeClr val="accent1"/>
                    </a:solidFill>
                  </a:rPr>
                  <a:t>tanh</a:t>
                </a:r>
                <a:r>
                  <a:rPr lang="en-US" altLang="ko-KR" dirty="0"/>
                  <a:t> or </a:t>
                </a:r>
                <a:r>
                  <a:rPr lang="en-US" altLang="ko-KR" b="1" dirty="0" err="1">
                    <a:solidFill>
                      <a:schemeClr val="accent1"/>
                    </a:solidFill>
                  </a:rPr>
                  <a:t>ReLU</a:t>
                </a:r>
                <a:endParaRPr lang="en-US" altLang="ko-KR" b="1" dirty="0">
                  <a:solidFill>
                    <a:schemeClr val="accent1"/>
                  </a:solidFill>
                </a:endParaRPr>
              </a:p>
              <a:p>
                <a:pPr lvl="3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2" t="-2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486" y="1394326"/>
            <a:ext cx="1652159" cy="432243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16200000">
            <a:off x="7026141" y="3437978"/>
            <a:ext cx="3751345" cy="2351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154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741924" y="6567301"/>
            <a:ext cx="583473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hlinkClick r:id="rId4"/>
              </a:rPr>
              <a:t>Taegyun Jeon, </a:t>
            </a:r>
            <a:r>
              <a:rPr lang="en-US" altLang="ko-KR" sz="1300" dirty="0">
                <a:hlinkClick r:id="rId4"/>
              </a:rPr>
              <a:t>Electricity price forecasting with Recurrent Neural </a:t>
            </a:r>
            <a:r>
              <a:rPr lang="en-US" altLang="ko-KR" sz="1300" dirty="0" smtClean="0">
                <a:hlinkClick r:id="rId4"/>
              </a:rPr>
              <a:t>Networks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359264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procedure: RNN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Initialization</a:t>
                </a:r>
              </a:p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Forward Propagation</a:t>
                </a:r>
              </a:p>
              <a:p>
                <a:r>
                  <a:rPr lang="en-US" altLang="ko-KR" dirty="0"/>
                  <a:t>Calculating the loss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/>
                  <a:t> the labeled data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/>
                  <a:t> the output data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Cross-entropy loss: 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2" t="-2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37099" y="4345303"/>
                <a:ext cx="3428631" cy="8347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sz="2000" dirty="0"/>
                  <a:t> </a:t>
                </a:r>
                <a:endParaRPr lang="ko-KR" altLang="en-US" sz="2000" dirty="0"/>
              </a:p>
              <a:p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099" y="4345303"/>
                <a:ext cx="3428631" cy="834716"/>
              </a:xfrm>
              <a:prstGeom prst="rect">
                <a:avLst/>
              </a:prstGeom>
              <a:blipFill>
                <a:blip r:embed="rId3"/>
                <a:stretch>
                  <a:fillRect t="-51095" b="-437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386" y="1394326"/>
            <a:ext cx="1652159" cy="4322439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 rot="2452905">
            <a:off x="9090888" y="1149761"/>
            <a:ext cx="296091" cy="2351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155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741924" y="6567301"/>
            <a:ext cx="583473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hlinkClick r:id="rId5"/>
              </a:rPr>
              <a:t>Taegyun Jeon, </a:t>
            </a:r>
            <a:r>
              <a:rPr lang="en-US" altLang="ko-KR" sz="1300" dirty="0">
                <a:hlinkClick r:id="rId5"/>
              </a:rPr>
              <a:t>Electricity price forecasting with Recurrent Neural </a:t>
            </a:r>
            <a:r>
              <a:rPr lang="en-US" altLang="ko-KR" sz="1300" dirty="0" smtClean="0">
                <a:hlinkClick r:id="rId5"/>
              </a:rPr>
              <a:t>Networks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250752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procedure: RNN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Initialization</a:t>
                </a:r>
              </a:p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Forward Propagation</a:t>
                </a:r>
              </a:p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Calculating the loss</a:t>
                </a:r>
              </a:p>
              <a:p>
                <a:r>
                  <a:rPr lang="en-US" altLang="ko-KR" dirty="0"/>
                  <a:t>Stochastic Gradient Descent (SGD)</a:t>
                </a:r>
              </a:p>
              <a:p>
                <a:pPr lvl="1"/>
                <a:r>
                  <a:rPr lang="en-US" altLang="ko-KR" dirty="0"/>
                  <a:t>Push the parameters into a direction that reduced the error</a:t>
                </a:r>
              </a:p>
              <a:p>
                <a:pPr lvl="1"/>
                <a:r>
                  <a:rPr lang="en-US" altLang="ko-KR" dirty="0"/>
                  <a:t>The directions: the gradients on the loss</a:t>
                </a:r>
              </a:p>
              <a:p>
                <a:pPr marL="203400" lvl="1" indent="0">
                  <a:buNone/>
                </a:pPr>
                <a:r>
                  <a:rPr lang="en-US" altLang="ko-KR" dirty="0"/>
                  <a:t>   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en-US" altLang="ko-KR" dirty="0" smtClean="0">
                    <a:solidFill>
                      <a:srgbClr val="FF0000"/>
                    </a:solidFill>
                  </a:rPr>
                  <a:t>Notice: the same function and the same set of parameters</a:t>
                </a:r>
                <a:br>
                  <a:rPr lang="en-US" altLang="ko-KR" dirty="0" smtClean="0">
                    <a:solidFill>
                      <a:srgbClr val="FF0000"/>
                    </a:solidFill>
                  </a:rPr>
                </a:br>
                <a:r>
                  <a:rPr lang="en-US" altLang="ko-KR" dirty="0" smtClean="0">
                    <a:solidFill>
                      <a:srgbClr val="FF0000"/>
                    </a:solidFill>
                  </a:rPr>
                  <a:t>are used at every time step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2" t="-2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11" y="1394326"/>
            <a:ext cx="1652159" cy="432243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2452905">
            <a:off x="9749734" y="2264458"/>
            <a:ext cx="296091" cy="2351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2452905">
            <a:off x="11022028" y="2926311"/>
            <a:ext cx="296091" cy="2351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 rot="2452905">
            <a:off x="9749734" y="4119722"/>
            <a:ext cx="296091" cy="2351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156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741924" y="6567301"/>
            <a:ext cx="583473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hlinkClick r:id="rId4"/>
              </a:rPr>
              <a:t>Taegyun Jeon, </a:t>
            </a:r>
            <a:r>
              <a:rPr lang="en-US" altLang="ko-KR" sz="1300" dirty="0">
                <a:hlinkClick r:id="rId4"/>
              </a:rPr>
              <a:t>Electricity price forecasting with Recurrent Neural </a:t>
            </a:r>
            <a:r>
              <a:rPr lang="en-US" altLang="ko-KR" sz="1300" dirty="0" smtClean="0">
                <a:hlinkClick r:id="rId4"/>
              </a:rPr>
              <a:t>Networks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229357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procedure: RNN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Initialization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Forward Propagation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Calculating the loss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Stochastic Gradient Descent (SGD)</a:t>
            </a:r>
          </a:p>
          <a:p>
            <a:r>
              <a:rPr lang="en-US" altLang="ko-KR" dirty="0"/>
              <a:t>Backpropagation Through Time (BPTT)</a:t>
            </a:r>
          </a:p>
          <a:p>
            <a:pPr lvl="1"/>
            <a:r>
              <a:rPr lang="en-US" altLang="ko-KR" dirty="0"/>
              <a:t>Long-term dependencies</a:t>
            </a:r>
          </a:p>
          <a:p>
            <a:pPr marL="203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→ vanishing/exploding gradient problem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486" y="1394326"/>
            <a:ext cx="1652159" cy="4322439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 rot="5400000">
            <a:off x="7407141" y="3437978"/>
            <a:ext cx="3751345" cy="2351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으로 구부러진 화살표 7"/>
          <p:cNvSpPr/>
          <p:nvPr/>
        </p:nvSpPr>
        <p:spPr>
          <a:xfrm>
            <a:off x="10382929" y="2911110"/>
            <a:ext cx="522514" cy="1288868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포인트가 5개인 별 8"/>
          <p:cNvSpPr/>
          <p:nvPr/>
        </p:nvSpPr>
        <p:spPr>
          <a:xfrm>
            <a:off x="10697624" y="2784112"/>
            <a:ext cx="207819" cy="20781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포인트가 5개인 별 9"/>
          <p:cNvSpPr/>
          <p:nvPr/>
        </p:nvSpPr>
        <p:spPr>
          <a:xfrm>
            <a:off x="6571036" y="3883082"/>
            <a:ext cx="207819" cy="20781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75" y="4281147"/>
            <a:ext cx="7126150" cy="24687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157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741924" y="6567301"/>
            <a:ext cx="583473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hlinkClick r:id="rId4"/>
              </a:rPr>
              <a:t>Taegyun Jeon, </a:t>
            </a:r>
            <a:r>
              <a:rPr lang="en-US" altLang="ko-KR" sz="1300" dirty="0">
                <a:hlinkClick r:id="rId4"/>
              </a:rPr>
              <a:t>Electricity price forecasting with Recurrent Neural </a:t>
            </a:r>
            <a:r>
              <a:rPr lang="en-US" altLang="ko-KR" sz="1300" dirty="0" smtClean="0">
                <a:hlinkClick r:id="rId4"/>
              </a:rPr>
              <a:t>Networks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101969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(Vanilla) Recurrent Neural Network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 same function and the same set of parameters are used at every time step</a:t>
            </a:r>
            <a:endParaRPr lang="ko-KR" altLang="en-US" dirty="0"/>
          </a:p>
        </p:txBody>
      </p:sp>
      <p:pic>
        <p:nvPicPr>
          <p:cNvPr id="3074" name="Picture 2" descr="An unrolled recurrent neural network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80" y="2464568"/>
            <a:ext cx="10335577" cy="271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158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890058" y="6485543"/>
            <a:ext cx="7284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http://colah.github.io/posts/2015-08-Understanding-LSTMs</a:t>
            </a:r>
            <a:r>
              <a:rPr lang="ko-KR" altLang="en-US" dirty="0" smtClean="0">
                <a:hlinkClick r:id="rId4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5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(Vanilla) Recurrent Neural Network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30" y="1330036"/>
            <a:ext cx="3231562" cy="4851746"/>
          </a:xfrm>
          <a:prstGeom prst="rect">
            <a:avLst/>
          </a:prstGeom>
        </p:spPr>
      </p:pic>
      <p:pic>
        <p:nvPicPr>
          <p:cNvPr id="7" name="Picture 2" descr="An unrolled recurrent neural network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629" y="2557308"/>
            <a:ext cx="7064815" cy="185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159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890058" y="6485543"/>
            <a:ext cx="7284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http://colah.github.io/posts/2015-08-Understanding-LSTMs</a:t>
            </a:r>
            <a:r>
              <a:rPr lang="ko-KR" altLang="en-US" dirty="0" smtClean="0">
                <a:hlinkClick r:id="rId4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134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 Algorithm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177539"/>
            <a:ext cx="8039100" cy="49815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모두를 위한 머신러닝 시즌</a:t>
            </a:r>
            <a:r>
              <a:rPr lang="en-US" altLang="ko-KR" dirty="0" smtClean="0">
                <a:hlinkClick r:id="rId3"/>
              </a:rPr>
              <a:t>1, </a:t>
            </a:r>
            <a:r>
              <a:rPr lang="ko-KR" altLang="en-US" dirty="0" smtClean="0">
                <a:hlinkClick r:id="rId3"/>
              </a:rPr>
              <a:t>김성훈 교수님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886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(Vanilla) Recurrent Neural Network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30" y="1330036"/>
            <a:ext cx="3231562" cy="48517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397" y="4479925"/>
            <a:ext cx="7505700" cy="187642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160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484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(Vanilla) Recurrent Neural Network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30" y="1330036"/>
            <a:ext cx="3231562" cy="48517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684" y="2670175"/>
            <a:ext cx="7477125" cy="3686175"/>
          </a:xfrm>
          <a:prstGeom prst="rect">
            <a:avLst/>
          </a:prstGeom>
        </p:spPr>
      </p:pic>
      <p:graphicFrame>
        <p:nvGraphicFramePr>
          <p:cNvPr id="9" name="개체 8"/>
          <p:cNvGraphicFramePr>
            <a:graphicFrameLocks noChangeAspect="1"/>
          </p:cNvGraphicFramePr>
          <p:nvPr>
            <p:extLst/>
          </p:nvPr>
        </p:nvGraphicFramePr>
        <p:xfrm>
          <a:off x="4845125" y="1213658"/>
          <a:ext cx="6608428" cy="975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Equation" r:id="rId5" imgW="1549080" imgH="228600" progId="Equation.DSMT4">
                  <p:embed/>
                </p:oleObj>
              </mc:Choice>
              <mc:Fallback>
                <p:oleObj name="Equation" r:id="rId5" imgW="1549080" imgH="228600" progId="Equation.DSMT4">
                  <p:embed/>
                  <p:pic>
                    <p:nvPicPr>
                      <p:cNvPr id="9" name="개체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45125" y="1213658"/>
                        <a:ext cx="6608428" cy="9750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161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684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(Vanilla) Recurrent Neural Network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30" y="1330036"/>
            <a:ext cx="3231562" cy="48517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275" y="892309"/>
            <a:ext cx="7078980" cy="5464041"/>
          </a:xfrm>
          <a:prstGeom prst="rect">
            <a:avLst/>
          </a:prstGeom>
        </p:spPr>
      </p:pic>
      <p:graphicFrame>
        <p:nvGraphicFramePr>
          <p:cNvPr id="8" name="개체 7"/>
          <p:cNvGraphicFramePr>
            <a:graphicFrameLocks noChangeAspect="1"/>
          </p:cNvGraphicFramePr>
          <p:nvPr>
            <p:extLst/>
          </p:nvPr>
        </p:nvGraphicFramePr>
        <p:xfrm>
          <a:off x="4685579" y="2201286"/>
          <a:ext cx="1913047" cy="741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Equation" r:id="rId5" imgW="622080" imgH="241200" progId="Equation.DSMT4">
                  <p:embed/>
                </p:oleObj>
              </mc:Choice>
              <mc:Fallback>
                <p:oleObj name="Equation" r:id="rId5" imgW="622080" imgH="241200" progId="Equation.DSMT4">
                  <p:embed/>
                  <p:pic>
                    <p:nvPicPr>
                      <p:cNvPr id="8" name="개체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85579" y="2201286"/>
                        <a:ext cx="1913047" cy="741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162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947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problem of long-term dependencies</a:t>
            </a:r>
            <a:endParaRPr lang="ko-KR" altLang="en-US" dirty="0"/>
          </a:p>
        </p:txBody>
      </p:sp>
      <p:pic>
        <p:nvPicPr>
          <p:cNvPr id="11266" name="Picture 2" descr="https://lh5.googleusercontent.com/KujR2YkVJAfwuULlylzqyqbWhWsGmSnm-3_BT4ejDl8SvFkCak8oozmMgPCDDW8S5nLRrCzG4YOa6nu35VGz08ELdlLafzJADq4RLlA32BUcMPoeQte44GVDktQ8IoXvXg=s16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90" y="1039857"/>
            <a:ext cx="5706312" cy="262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Neural networks struggle with long term dependencie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90" y="4030663"/>
            <a:ext cx="7813610" cy="269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163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890058" y="6535421"/>
            <a:ext cx="7284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http://colah.github.io/posts/2015-08-Understanding-LSTMs</a:t>
            </a:r>
            <a:r>
              <a:rPr lang="ko-KR" altLang="en-US" dirty="0" smtClean="0">
                <a:hlinkClick r:id="rId4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87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Solution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Exploding </a:t>
            </a:r>
            <a:r>
              <a:rPr lang="en-US" altLang="ko-KR" dirty="0" smtClean="0"/>
              <a:t>Gradient</a:t>
            </a:r>
          </a:p>
          <a:p>
            <a:pPr lvl="1"/>
            <a:r>
              <a:rPr lang="en-US" altLang="ko-KR" dirty="0"/>
              <a:t>Gradient clipping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en-US" altLang="ko-KR" dirty="0"/>
              <a:t>Vanishing </a:t>
            </a:r>
            <a:r>
              <a:rPr lang="en-US" altLang="ko-KR" dirty="0" smtClean="0"/>
              <a:t>Gradient</a:t>
            </a:r>
          </a:p>
          <a:p>
            <a:pPr lvl="1"/>
            <a:r>
              <a:rPr lang="en-US" altLang="ko-KR" dirty="0" err="1" smtClean="0"/>
              <a:t>ReLU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Grating unit</a:t>
            </a:r>
          </a:p>
          <a:p>
            <a:pPr lvl="2"/>
            <a:r>
              <a:rPr lang="en-US" altLang="ko-KR" dirty="0" smtClean="0"/>
              <a:t>LSTM (Long Short Term Memory)</a:t>
            </a:r>
          </a:p>
          <a:p>
            <a:pPr lvl="2"/>
            <a:r>
              <a:rPr lang="en-US" altLang="ko-KR" dirty="0" smtClean="0"/>
              <a:t>GRU (Gated Recurrent Unit)</a:t>
            </a:r>
          </a:p>
          <a:p>
            <a:pPr lvl="1"/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164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124285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Standard RNN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Simple </a:t>
            </a:r>
            <a:r>
              <a:rPr lang="en-US" altLang="ko-KR" dirty="0" err="1" smtClean="0"/>
              <a:t>tanh</a:t>
            </a:r>
            <a:r>
              <a:rPr lang="en-US" altLang="ko-KR" dirty="0" smtClean="0"/>
              <a:t> layer</a:t>
            </a:r>
            <a:endParaRPr lang="ko-KR" altLang="en-US" dirty="0"/>
          </a:p>
        </p:txBody>
      </p:sp>
      <p:pic>
        <p:nvPicPr>
          <p:cNvPr id="12292" name="Picture 4" descr="http://colah.github.io/posts/2015-08-Understanding-LSTMs/img/LSTM3-SimpleR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79" y="1665013"/>
            <a:ext cx="10909755" cy="408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165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890058" y="6485543"/>
            <a:ext cx="7284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http://colah.github.io/posts/2015-08-Understanding-LSTMs</a:t>
            </a:r>
            <a:r>
              <a:rPr lang="ko-KR" altLang="en-US" dirty="0" smtClean="0">
                <a:hlinkClick r:id="rId3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68587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Long Short-Term Memory (LSTM)</a:t>
            </a:r>
            <a:endParaRPr lang="ko-KR" altLang="en-US" dirty="0"/>
          </a:p>
        </p:txBody>
      </p:sp>
      <p:pic>
        <p:nvPicPr>
          <p:cNvPr id="13314" name="Picture 2" descr="A LSTM neural network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71" y="1000981"/>
            <a:ext cx="10117715" cy="380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colah.github.io/posts/2015-08-Understanding-LSTMs/img/LSTM2-no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053" y="4844355"/>
            <a:ext cx="904875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166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890058" y="6485543"/>
            <a:ext cx="7284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http://colah.github.io/posts/2015-08-Understanding-LSTMs</a:t>
            </a:r>
            <a:r>
              <a:rPr lang="ko-KR" altLang="en-US" dirty="0" smtClean="0">
                <a:hlinkClick r:id="rId4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541119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524000" y="2765502"/>
            <a:ext cx="9144000" cy="115705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b="1" dirty="0" smtClean="0"/>
              <a:t>LSTM </a:t>
            </a:r>
            <a:r>
              <a:rPr kumimoji="1" lang="ko-KR" altLang="en-US" b="1" dirty="0" smtClean="0"/>
              <a:t>예시</a:t>
            </a:r>
            <a:endParaRPr kumimoji="1"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167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386226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427162"/>
            <a:ext cx="7772400" cy="1133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4" y="2691540"/>
            <a:ext cx="12133396" cy="234544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641600" y="2617744"/>
            <a:ext cx="5130800" cy="389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947400" y="2617744"/>
            <a:ext cx="1005702" cy="389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168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94338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내용 개체 틀 1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Data dim: 5</a:t>
            </a:r>
          </a:p>
          <a:p>
            <a:r>
              <a:rPr lang="en-US" altLang="ko-KR" dirty="0" smtClean="0"/>
              <a:t>Hidden dim: 10</a:t>
            </a:r>
          </a:p>
          <a:p>
            <a:r>
              <a:rPr lang="en-US" altLang="ko-KR" dirty="0" smtClean="0"/>
              <a:t>Time steps: 7</a:t>
            </a:r>
          </a:p>
          <a:p>
            <a:r>
              <a:rPr lang="en-US" altLang="ko-KR" dirty="0" smtClean="0"/>
              <a:t>Output: 1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Many to one</a:t>
            </a:r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3530601" y="5453752"/>
            <a:ext cx="1225156" cy="446306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kern="0" dirty="0">
                <a:latin typeface="Gill Sans MT"/>
                <a:cs typeface="Arial" panose="020B0604020202020204" pitchFamily="34" charset="0"/>
              </a:rPr>
              <a:t>5</a:t>
            </a:r>
            <a:endParaRPr lang="ko-KR" altLang="en-US" kern="0" dirty="0" smtClean="0">
              <a:latin typeface="Gill Sans MT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직사각형 64"/>
              <p:cNvSpPr/>
              <p:nvPr/>
            </p:nvSpPr>
            <p:spPr>
              <a:xfrm>
                <a:off x="3906315" y="5915884"/>
                <a:ext cx="502638" cy="2886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5" name="직사각형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315" y="5915884"/>
                <a:ext cx="502638" cy="288622"/>
              </a:xfrm>
              <a:prstGeom prst="rect">
                <a:avLst/>
              </a:prstGeom>
              <a:blipFill>
                <a:blip r:embed="rId2"/>
                <a:stretch>
                  <a:fillRect b="-4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/>
              <p:cNvSpPr/>
              <p:nvPr/>
            </p:nvSpPr>
            <p:spPr>
              <a:xfrm>
                <a:off x="5615975" y="5915884"/>
                <a:ext cx="508601" cy="2886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6" name="직사각형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975" y="5915884"/>
                <a:ext cx="508601" cy="288622"/>
              </a:xfrm>
              <a:prstGeom prst="rect">
                <a:avLst/>
              </a:prstGeom>
              <a:blipFill>
                <a:blip r:embed="rId3"/>
                <a:stretch>
                  <a:fillRect b="-4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/>
              <p:cNvSpPr/>
              <p:nvPr/>
            </p:nvSpPr>
            <p:spPr>
              <a:xfrm>
                <a:off x="7334044" y="5915884"/>
                <a:ext cx="508601" cy="2886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7" name="직사각형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44" y="5915884"/>
                <a:ext cx="508601" cy="288622"/>
              </a:xfrm>
              <a:prstGeom prst="rect">
                <a:avLst/>
              </a:prstGeom>
              <a:blipFill>
                <a:blip r:embed="rId4"/>
                <a:stretch>
                  <a:fillRect b="-4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직사각형 67"/>
              <p:cNvSpPr/>
              <p:nvPr/>
            </p:nvSpPr>
            <p:spPr>
              <a:xfrm>
                <a:off x="9298736" y="5915884"/>
                <a:ext cx="447558" cy="2886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8" name="직사각형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736" y="5915884"/>
                <a:ext cx="447558" cy="28862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/>
              <p:cNvSpPr/>
              <p:nvPr/>
            </p:nvSpPr>
            <p:spPr>
              <a:xfrm>
                <a:off x="10829821" y="5915884"/>
                <a:ext cx="508601" cy="2886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9" name="직사각형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9821" y="5915884"/>
                <a:ext cx="508601" cy="288622"/>
              </a:xfrm>
              <a:prstGeom prst="rect">
                <a:avLst/>
              </a:prstGeom>
              <a:blipFill>
                <a:blip r:embed="rId6"/>
                <a:stretch>
                  <a:fillRect b="-4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직사각형 69"/>
          <p:cNvSpPr/>
          <p:nvPr/>
        </p:nvSpPr>
        <p:spPr>
          <a:xfrm>
            <a:off x="3543657" y="3963467"/>
            <a:ext cx="1212100" cy="465311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400" kern="0" dirty="0" smtClean="0">
                <a:latin typeface="Arial"/>
                <a:cs typeface="Arial" panose="020B0604020202020204" pitchFamily="34" charset="0"/>
              </a:rPr>
              <a:t>LSTM</a:t>
            </a:r>
            <a:endParaRPr lang="ko-KR" altLang="en-US" sz="1400" kern="0" dirty="0" smtClean="0">
              <a:latin typeface="Arial"/>
              <a:cs typeface="Arial" panose="020B0604020202020204" pitchFamily="34" charset="0"/>
            </a:endParaRPr>
          </a:p>
        </p:txBody>
      </p:sp>
      <p:cxnSp>
        <p:nvCxnSpPr>
          <p:cNvPr id="71" name="직선 화살표 연결선 70"/>
          <p:cNvCxnSpPr/>
          <p:nvPr/>
        </p:nvCxnSpPr>
        <p:spPr>
          <a:xfrm flipV="1">
            <a:off x="4147287" y="3710011"/>
            <a:ext cx="4841" cy="253457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2" name="직사각형 71"/>
          <p:cNvSpPr/>
          <p:nvPr/>
        </p:nvSpPr>
        <p:spPr>
          <a:xfrm>
            <a:off x="3543657" y="1771499"/>
            <a:ext cx="1212100" cy="465311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400" kern="0" dirty="0" smtClean="0">
                <a:latin typeface="Arial"/>
                <a:cs typeface="Arial" panose="020B0604020202020204" pitchFamily="34" charset="0"/>
              </a:rPr>
              <a:t>LSTM</a:t>
            </a:r>
            <a:endParaRPr lang="ko-KR" altLang="en-US" sz="1400" kern="0" dirty="0" smtClean="0">
              <a:latin typeface="Arial"/>
              <a:cs typeface="Arial" panose="020B0604020202020204" pitchFamily="34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543657" y="4663325"/>
            <a:ext cx="1212100" cy="465311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400" kern="0" dirty="0" smtClean="0">
                <a:latin typeface="Arial"/>
                <a:cs typeface="Arial" panose="020B0604020202020204" pitchFamily="34" charset="0"/>
              </a:rPr>
              <a:t>LSTM</a:t>
            </a:r>
            <a:endParaRPr lang="ko-KR" altLang="en-US" sz="1400" kern="0" dirty="0" smtClean="0">
              <a:latin typeface="Arial"/>
              <a:cs typeface="Arial" panose="020B0604020202020204" pitchFamily="34" charset="0"/>
            </a:endParaRPr>
          </a:p>
        </p:txBody>
      </p:sp>
      <p:cxnSp>
        <p:nvCxnSpPr>
          <p:cNvPr id="74" name="직선 화살표 연결선 73"/>
          <p:cNvCxnSpPr/>
          <p:nvPr/>
        </p:nvCxnSpPr>
        <p:spPr>
          <a:xfrm flipV="1">
            <a:off x="4149706" y="4428778"/>
            <a:ext cx="0" cy="234547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5" name="직선 화살표 연결선 74"/>
          <p:cNvCxnSpPr>
            <a:stCxn id="64" idx="0"/>
            <a:endCxn id="73" idx="2"/>
          </p:cNvCxnSpPr>
          <p:nvPr/>
        </p:nvCxnSpPr>
        <p:spPr>
          <a:xfrm flipV="1">
            <a:off x="4143180" y="5128636"/>
            <a:ext cx="6528" cy="325116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78" name="직사각형 77"/>
          <p:cNvSpPr/>
          <p:nvPr/>
        </p:nvSpPr>
        <p:spPr>
          <a:xfrm>
            <a:off x="5257699" y="5451882"/>
            <a:ext cx="1225156" cy="446306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kern="0" dirty="0" smtClean="0">
                <a:latin typeface="Gill Sans MT"/>
                <a:cs typeface="Arial" panose="020B0604020202020204" pitchFamily="34" charset="0"/>
              </a:rPr>
              <a:t>5</a:t>
            </a:r>
            <a:endParaRPr lang="ko-KR" altLang="en-US" kern="0" dirty="0" smtClean="0">
              <a:latin typeface="Gill Sans MT"/>
              <a:cs typeface="Arial" panose="020B0604020202020204" pitchFamily="34" charset="0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270755" y="3961597"/>
            <a:ext cx="1212100" cy="465311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400" kern="0" dirty="0" smtClean="0">
                <a:latin typeface="Arial"/>
                <a:cs typeface="Arial" panose="020B0604020202020204" pitchFamily="34" charset="0"/>
              </a:rPr>
              <a:t>LSTM</a:t>
            </a:r>
            <a:endParaRPr lang="ko-KR" altLang="en-US" sz="1400" kern="0" dirty="0" smtClean="0">
              <a:latin typeface="Arial"/>
              <a:cs typeface="Arial" panose="020B0604020202020204" pitchFamily="34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874385" y="3708140"/>
            <a:ext cx="4841" cy="253457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1" name="직사각형 80"/>
          <p:cNvSpPr/>
          <p:nvPr/>
        </p:nvSpPr>
        <p:spPr>
          <a:xfrm>
            <a:off x="5270755" y="1769629"/>
            <a:ext cx="1212100" cy="465311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400" kern="0" dirty="0" smtClean="0">
                <a:latin typeface="Arial"/>
                <a:cs typeface="Arial" panose="020B0604020202020204" pitchFamily="34" charset="0"/>
              </a:rPr>
              <a:t>LSTM</a:t>
            </a:r>
            <a:endParaRPr lang="ko-KR" altLang="en-US" sz="1400" kern="0" dirty="0" smtClean="0">
              <a:latin typeface="Arial"/>
              <a:cs typeface="Arial" panose="020B0604020202020204" pitchFamily="34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270755" y="4661454"/>
            <a:ext cx="1212100" cy="465311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400" kern="0" dirty="0" smtClean="0">
                <a:latin typeface="Arial"/>
                <a:cs typeface="Arial" panose="020B0604020202020204" pitchFamily="34" charset="0"/>
              </a:rPr>
              <a:t>LSTM</a:t>
            </a:r>
            <a:endParaRPr lang="ko-KR" altLang="en-US" sz="1400" kern="0" dirty="0" smtClean="0">
              <a:latin typeface="Arial"/>
              <a:cs typeface="Arial" panose="020B0604020202020204" pitchFamily="34" charset="0"/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5876804" y="4426908"/>
            <a:ext cx="0" cy="234547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4" name="직선 화살표 연결선 83"/>
          <p:cNvCxnSpPr>
            <a:stCxn id="78" idx="0"/>
            <a:endCxn id="82" idx="2"/>
          </p:cNvCxnSpPr>
          <p:nvPr/>
        </p:nvCxnSpPr>
        <p:spPr>
          <a:xfrm flipV="1">
            <a:off x="5870278" y="5126765"/>
            <a:ext cx="6528" cy="325116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7" name="직사각형 86"/>
          <p:cNvSpPr/>
          <p:nvPr/>
        </p:nvSpPr>
        <p:spPr>
          <a:xfrm>
            <a:off x="6978269" y="5452817"/>
            <a:ext cx="1225156" cy="446306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kern="0" dirty="0" smtClean="0">
                <a:latin typeface="Gill Sans MT"/>
                <a:cs typeface="Arial" panose="020B0604020202020204" pitchFamily="34" charset="0"/>
              </a:rPr>
              <a:t>5</a:t>
            </a:r>
            <a:endParaRPr lang="ko-KR" altLang="en-US" kern="0" dirty="0" smtClean="0">
              <a:latin typeface="Gill Sans MT"/>
              <a:cs typeface="Arial" panose="020B0604020202020204" pitchFamily="34" charset="0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6991325" y="3962532"/>
            <a:ext cx="1212100" cy="465311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400" kern="0" dirty="0" smtClean="0">
                <a:latin typeface="Arial"/>
                <a:cs typeface="Arial" panose="020B0604020202020204" pitchFamily="34" charset="0"/>
              </a:rPr>
              <a:t>LSTM</a:t>
            </a:r>
            <a:endParaRPr lang="ko-KR" altLang="en-US" sz="1400" kern="0" dirty="0" smtClean="0">
              <a:latin typeface="Arial"/>
              <a:cs typeface="Arial" panose="020B0604020202020204" pitchFamily="34" charset="0"/>
            </a:endParaRPr>
          </a:p>
        </p:txBody>
      </p:sp>
      <p:cxnSp>
        <p:nvCxnSpPr>
          <p:cNvPr id="89" name="직선 화살표 연결선 88"/>
          <p:cNvCxnSpPr/>
          <p:nvPr/>
        </p:nvCxnSpPr>
        <p:spPr>
          <a:xfrm flipV="1">
            <a:off x="7594955" y="3709075"/>
            <a:ext cx="4841" cy="253457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0" name="직사각형 89"/>
          <p:cNvSpPr/>
          <p:nvPr/>
        </p:nvSpPr>
        <p:spPr>
          <a:xfrm>
            <a:off x="6991325" y="1770564"/>
            <a:ext cx="1212100" cy="465311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400" kern="0" dirty="0" smtClean="0">
                <a:latin typeface="Arial"/>
                <a:cs typeface="Arial" panose="020B0604020202020204" pitchFamily="34" charset="0"/>
              </a:rPr>
              <a:t>LSTM</a:t>
            </a:r>
            <a:endParaRPr lang="ko-KR" altLang="en-US" sz="1400" kern="0" dirty="0" smtClean="0">
              <a:latin typeface="Arial"/>
              <a:cs typeface="Arial" panose="020B0604020202020204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991325" y="4662389"/>
            <a:ext cx="1212100" cy="465311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400" kern="0" dirty="0" smtClean="0">
                <a:latin typeface="Arial"/>
                <a:cs typeface="Arial" panose="020B0604020202020204" pitchFamily="34" charset="0"/>
              </a:rPr>
              <a:t>LSTM</a:t>
            </a:r>
            <a:endParaRPr lang="ko-KR" altLang="en-US" sz="1400" kern="0" dirty="0" smtClean="0">
              <a:latin typeface="Arial"/>
              <a:cs typeface="Arial" panose="020B0604020202020204" pitchFamily="34" charset="0"/>
            </a:endParaRPr>
          </a:p>
        </p:txBody>
      </p:sp>
      <p:cxnSp>
        <p:nvCxnSpPr>
          <p:cNvPr id="92" name="직선 화살표 연결선 91"/>
          <p:cNvCxnSpPr/>
          <p:nvPr/>
        </p:nvCxnSpPr>
        <p:spPr>
          <a:xfrm flipV="1">
            <a:off x="7597374" y="4427843"/>
            <a:ext cx="0" cy="234547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3" name="직선 화살표 연결선 92"/>
          <p:cNvCxnSpPr>
            <a:stCxn id="87" idx="0"/>
            <a:endCxn id="91" idx="2"/>
          </p:cNvCxnSpPr>
          <p:nvPr/>
        </p:nvCxnSpPr>
        <p:spPr>
          <a:xfrm flipV="1">
            <a:off x="7590848" y="5127700"/>
            <a:ext cx="6528" cy="325116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96" name="직사각형 95"/>
          <p:cNvSpPr/>
          <p:nvPr/>
        </p:nvSpPr>
        <p:spPr>
          <a:xfrm>
            <a:off x="10471545" y="5452817"/>
            <a:ext cx="1225156" cy="446306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kern="0" dirty="0" smtClean="0">
                <a:latin typeface="Gill Sans MT"/>
                <a:cs typeface="Arial" panose="020B0604020202020204" pitchFamily="34" charset="0"/>
              </a:rPr>
              <a:t>5</a:t>
            </a:r>
            <a:endParaRPr lang="ko-KR" altLang="en-US" kern="0" dirty="0" smtClean="0">
              <a:latin typeface="Gill Sans MT"/>
              <a:cs typeface="Arial" panose="020B0604020202020204" pitchFamily="34" charset="0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0484601" y="3962532"/>
            <a:ext cx="1212100" cy="465311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400" kern="0" dirty="0" smtClean="0">
                <a:latin typeface="Arial"/>
                <a:cs typeface="Arial" panose="020B0604020202020204" pitchFamily="34" charset="0"/>
              </a:rPr>
              <a:t>LSTM</a:t>
            </a:r>
            <a:endParaRPr lang="ko-KR" altLang="en-US" sz="1400" kern="0" dirty="0" smtClean="0">
              <a:latin typeface="Arial"/>
              <a:cs typeface="Arial" panose="020B0604020202020204" pitchFamily="34" charset="0"/>
            </a:endParaRPr>
          </a:p>
        </p:txBody>
      </p:sp>
      <p:cxnSp>
        <p:nvCxnSpPr>
          <p:cNvPr id="98" name="직선 화살표 연결선 97"/>
          <p:cNvCxnSpPr/>
          <p:nvPr/>
        </p:nvCxnSpPr>
        <p:spPr>
          <a:xfrm flipV="1">
            <a:off x="11088231" y="3709075"/>
            <a:ext cx="4841" cy="253457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9" name="직사각형 98"/>
          <p:cNvSpPr/>
          <p:nvPr/>
        </p:nvSpPr>
        <p:spPr>
          <a:xfrm>
            <a:off x="10484601" y="1770564"/>
            <a:ext cx="1212100" cy="465311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400" kern="0" dirty="0" smtClean="0">
                <a:latin typeface="Arial"/>
                <a:cs typeface="Arial" panose="020B0604020202020204" pitchFamily="34" charset="0"/>
              </a:rPr>
              <a:t>LSTM</a:t>
            </a:r>
            <a:endParaRPr lang="ko-KR" altLang="en-US" sz="1400" kern="0" dirty="0" smtClean="0">
              <a:latin typeface="Arial"/>
              <a:cs typeface="Arial" panose="020B0604020202020204" pitchFamily="34" charset="0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0484601" y="4662389"/>
            <a:ext cx="1212100" cy="465311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400" kern="0" dirty="0" smtClean="0">
                <a:latin typeface="Arial"/>
                <a:cs typeface="Arial" panose="020B0604020202020204" pitchFamily="34" charset="0"/>
              </a:rPr>
              <a:t>LSTM</a:t>
            </a:r>
            <a:endParaRPr lang="ko-KR" altLang="en-US" sz="1400" kern="0" dirty="0" smtClean="0">
              <a:latin typeface="Arial"/>
              <a:cs typeface="Arial" panose="020B0604020202020204" pitchFamily="34" charset="0"/>
            </a:endParaRPr>
          </a:p>
        </p:txBody>
      </p:sp>
      <p:cxnSp>
        <p:nvCxnSpPr>
          <p:cNvPr id="101" name="직선 화살표 연결선 100"/>
          <p:cNvCxnSpPr/>
          <p:nvPr/>
        </p:nvCxnSpPr>
        <p:spPr>
          <a:xfrm flipV="1">
            <a:off x="11090650" y="4427843"/>
            <a:ext cx="0" cy="234547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2" name="직선 화살표 연결선 101"/>
          <p:cNvCxnSpPr>
            <a:stCxn id="96" idx="0"/>
            <a:endCxn id="100" idx="2"/>
          </p:cNvCxnSpPr>
          <p:nvPr/>
        </p:nvCxnSpPr>
        <p:spPr>
          <a:xfrm flipV="1">
            <a:off x="11084124" y="5127700"/>
            <a:ext cx="6528" cy="325116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103" name="직사각형 102"/>
          <p:cNvSpPr/>
          <p:nvPr/>
        </p:nvSpPr>
        <p:spPr>
          <a:xfrm>
            <a:off x="10484601" y="1116800"/>
            <a:ext cx="1212100" cy="395112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000" kern="0" dirty="0" smtClean="0">
              <a:latin typeface="Gill Sans MT"/>
              <a:cs typeface="Arial" panose="020B0604020202020204" pitchFamily="34" charset="0"/>
            </a:endParaRPr>
          </a:p>
        </p:txBody>
      </p:sp>
      <p:cxnSp>
        <p:nvCxnSpPr>
          <p:cNvPr id="104" name="직선 화살표 연결선 103"/>
          <p:cNvCxnSpPr>
            <a:stCxn id="99" idx="0"/>
            <a:endCxn id="103" idx="2"/>
          </p:cNvCxnSpPr>
          <p:nvPr/>
        </p:nvCxnSpPr>
        <p:spPr>
          <a:xfrm flipV="1">
            <a:off x="11090652" y="1511911"/>
            <a:ext cx="0" cy="25865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직사각형 104"/>
              <p:cNvSpPr/>
              <p:nvPr/>
            </p:nvSpPr>
            <p:spPr>
              <a:xfrm>
                <a:off x="9209016" y="4016352"/>
                <a:ext cx="626999" cy="3460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5" name="직사각형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016" y="4016352"/>
                <a:ext cx="626999" cy="3460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직사각형 109"/>
              <p:cNvSpPr/>
              <p:nvPr/>
            </p:nvSpPr>
            <p:spPr>
              <a:xfrm>
                <a:off x="10852716" y="1092200"/>
                <a:ext cx="480709" cy="2886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0" name="직사각형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2716" y="1092200"/>
                <a:ext cx="480709" cy="288622"/>
              </a:xfrm>
              <a:prstGeom prst="rect">
                <a:avLst/>
              </a:prstGeom>
              <a:blipFill>
                <a:blip r:embed="rId8"/>
                <a:stretch>
                  <a:fillRect b="-4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/>
          <p:cNvCxnSpPr>
            <a:stCxn id="72" idx="3"/>
            <a:endCxn id="81" idx="1"/>
          </p:cNvCxnSpPr>
          <p:nvPr/>
        </p:nvCxnSpPr>
        <p:spPr>
          <a:xfrm flipV="1">
            <a:off x="4755757" y="2002285"/>
            <a:ext cx="514998" cy="1870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2" name="직선 화살표 연결선 111"/>
          <p:cNvCxnSpPr>
            <a:stCxn id="70" idx="3"/>
            <a:endCxn id="79" idx="1"/>
          </p:cNvCxnSpPr>
          <p:nvPr/>
        </p:nvCxnSpPr>
        <p:spPr>
          <a:xfrm flipV="1">
            <a:off x="4755757" y="4194252"/>
            <a:ext cx="514998" cy="1870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3" name="직선 화살표 연결선 112"/>
          <p:cNvCxnSpPr>
            <a:stCxn id="73" idx="3"/>
            <a:endCxn id="82" idx="1"/>
          </p:cNvCxnSpPr>
          <p:nvPr/>
        </p:nvCxnSpPr>
        <p:spPr>
          <a:xfrm flipV="1">
            <a:off x="4755757" y="4894110"/>
            <a:ext cx="514998" cy="1870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4" name="직선 화살표 연결선 113"/>
          <p:cNvCxnSpPr/>
          <p:nvPr/>
        </p:nvCxnSpPr>
        <p:spPr>
          <a:xfrm flipV="1">
            <a:off x="6471486" y="2002285"/>
            <a:ext cx="514998" cy="1870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5" name="직선 화살표 연결선 114"/>
          <p:cNvCxnSpPr/>
          <p:nvPr/>
        </p:nvCxnSpPr>
        <p:spPr>
          <a:xfrm flipV="1">
            <a:off x="6471486" y="4194252"/>
            <a:ext cx="514998" cy="1870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6" name="직선 화살표 연결선 115"/>
          <p:cNvCxnSpPr/>
          <p:nvPr/>
        </p:nvCxnSpPr>
        <p:spPr>
          <a:xfrm flipV="1">
            <a:off x="6471486" y="4894110"/>
            <a:ext cx="514998" cy="1870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7" name="직선 화살표 연결선 116"/>
          <p:cNvCxnSpPr/>
          <p:nvPr/>
        </p:nvCxnSpPr>
        <p:spPr>
          <a:xfrm flipV="1">
            <a:off x="8218172" y="2000413"/>
            <a:ext cx="514998" cy="1870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8" name="직선 화살표 연결선 117"/>
          <p:cNvCxnSpPr/>
          <p:nvPr/>
        </p:nvCxnSpPr>
        <p:spPr>
          <a:xfrm flipV="1">
            <a:off x="8218172" y="4192381"/>
            <a:ext cx="514998" cy="1870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9" name="직선 화살표 연결선 118"/>
          <p:cNvCxnSpPr/>
          <p:nvPr/>
        </p:nvCxnSpPr>
        <p:spPr>
          <a:xfrm flipV="1">
            <a:off x="8218172" y="4892239"/>
            <a:ext cx="514998" cy="1870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0" name="직선 화살표 연결선 119"/>
          <p:cNvCxnSpPr/>
          <p:nvPr/>
        </p:nvCxnSpPr>
        <p:spPr>
          <a:xfrm flipV="1">
            <a:off x="10012710" y="2000413"/>
            <a:ext cx="514998" cy="1870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1" name="직선 화살표 연결선 120"/>
          <p:cNvCxnSpPr/>
          <p:nvPr/>
        </p:nvCxnSpPr>
        <p:spPr>
          <a:xfrm flipV="1">
            <a:off x="10012710" y="4192381"/>
            <a:ext cx="514998" cy="1870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2" name="직선 화살표 연결선 121"/>
          <p:cNvCxnSpPr/>
          <p:nvPr/>
        </p:nvCxnSpPr>
        <p:spPr>
          <a:xfrm flipV="1">
            <a:off x="10012710" y="4892239"/>
            <a:ext cx="514998" cy="1870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8" name="직사각형 167"/>
          <p:cNvSpPr/>
          <p:nvPr/>
        </p:nvSpPr>
        <p:spPr>
          <a:xfrm>
            <a:off x="3543657" y="2515667"/>
            <a:ext cx="1212100" cy="465311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400" kern="0" dirty="0" smtClean="0">
                <a:latin typeface="Arial"/>
                <a:cs typeface="Arial" panose="020B0604020202020204" pitchFamily="34" charset="0"/>
              </a:rPr>
              <a:t>LSTM</a:t>
            </a:r>
            <a:endParaRPr lang="ko-KR" altLang="en-US" sz="1400" kern="0" dirty="0" smtClean="0">
              <a:latin typeface="Arial"/>
              <a:cs typeface="Arial" panose="020B0604020202020204" pitchFamily="34" charset="0"/>
            </a:endParaRPr>
          </a:p>
        </p:txBody>
      </p:sp>
      <p:cxnSp>
        <p:nvCxnSpPr>
          <p:cNvPr id="169" name="직선 화살표 연결선 168"/>
          <p:cNvCxnSpPr/>
          <p:nvPr/>
        </p:nvCxnSpPr>
        <p:spPr>
          <a:xfrm flipV="1">
            <a:off x="4147287" y="2262211"/>
            <a:ext cx="4841" cy="253457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1" name="직선 화살표 연결선 170"/>
          <p:cNvCxnSpPr/>
          <p:nvPr/>
        </p:nvCxnSpPr>
        <p:spPr>
          <a:xfrm flipV="1">
            <a:off x="4149706" y="2980978"/>
            <a:ext cx="0" cy="234547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2" name="직사각형 171"/>
          <p:cNvSpPr/>
          <p:nvPr/>
        </p:nvSpPr>
        <p:spPr>
          <a:xfrm>
            <a:off x="5270755" y="2513797"/>
            <a:ext cx="1212100" cy="465311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400" kern="0" dirty="0" smtClean="0">
                <a:latin typeface="Arial"/>
                <a:cs typeface="Arial" panose="020B0604020202020204" pitchFamily="34" charset="0"/>
              </a:rPr>
              <a:t>LSTM</a:t>
            </a:r>
            <a:endParaRPr lang="ko-KR" altLang="en-US" sz="1400" kern="0" dirty="0" smtClean="0">
              <a:latin typeface="Arial"/>
              <a:cs typeface="Arial" panose="020B0604020202020204" pitchFamily="34" charset="0"/>
            </a:endParaRPr>
          </a:p>
        </p:txBody>
      </p:sp>
      <p:cxnSp>
        <p:nvCxnSpPr>
          <p:cNvPr id="173" name="직선 화살표 연결선 172"/>
          <p:cNvCxnSpPr/>
          <p:nvPr/>
        </p:nvCxnSpPr>
        <p:spPr>
          <a:xfrm flipV="1">
            <a:off x="5874385" y="2260340"/>
            <a:ext cx="4841" cy="253457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5" name="직선 화살표 연결선 174"/>
          <p:cNvCxnSpPr/>
          <p:nvPr/>
        </p:nvCxnSpPr>
        <p:spPr>
          <a:xfrm flipV="1">
            <a:off x="5876804" y="2979108"/>
            <a:ext cx="0" cy="234547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6" name="직사각형 175"/>
          <p:cNvSpPr/>
          <p:nvPr/>
        </p:nvSpPr>
        <p:spPr>
          <a:xfrm>
            <a:off x="6991325" y="2514732"/>
            <a:ext cx="1212100" cy="465311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400" kern="0" dirty="0" smtClean="0">
                <a:latin typeface="Arial"/>
                <a:cs typeface="Arial" panose="020B0604020202020204" pitchFamily="34" charset="0"/>
              </a:rPr>
              <a:t>LSTM</a:t>
            </a:r>
            <a:endParaRPr lang="ko-KR" altLang="en-US" sz="1400" kern="0" dirty="0" smtClean="0">
              <a:latin typeface="Arial"/>
              <a:cs typeface="Arial" panose="020B0604020202020204" pitchFamily="34" charset="0"/>
            </a:endParaRPr>
          </a:p>
        </p:txBody>
      </p:sp>
      <p:cxnSp>
        <p:nvCxnSpPr>
          <p:cNvPr id="177" name="직선 화살표 연결선 176"/>
          <p:cNvCxnSpPr/>
          <p:nvPr/>
        </p:nvCxnSpPr>
        <p:spPr>
          <a:xfrm flipV="1">
            <a:off x="7594955" y="2261275"/>
            <a:ext cx="4841" cy="253457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9" name="직선 화살표 연결선 178"/>
          <p:cNvCxnSpPr/>
          <p:nvPr/>
        </p:nvCxnSpPr>
        <p:spPr>
          <a:xfrm flipV="1">
            <a:off x="7597374" y="2980043"/>
            <a:ext cx="0" cy="234547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0" name="직사각형 179"/>
          <p:cNvSpPr/>
          <p:nvPr/>
        </p:nvSpPr>
        <p:spPr>
          <a:xfrm>
            <a:off x="10484601" y="2514732"/>
            <a:ext cx="1212100" cy="465311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400" kern="0" dirty="0" smtClean="0">
                <a:latin typeface="Arial"/>
                <a:cs typeface="Arial" panose="020B0604020202020204" pitchFamily="34" charset="0"/>
              </a:rPr>
              <a:t>LSTM</a:t>
            </a:r>
            <a:endParaRPr lang="ko-KR" altLang="en-US" sz="1400" kern="0" dirty="0" smtClean="0">
              <a:latin typeface="Arial"/>
              <a:cs typeface="Arial" panose="020B0604020202020204" pitchFamily="34" charset="0"/>
            </a:endParaRPr>
          </a:p>
        </p:txBody>
      </p:sp>
      <p:cxnSp>
        <p:nvCxnSpPr>
          <p:cNvPr id="181" name="직선 화살표 연결선 180"/>
          <p:cNvCxnSpPr/>
          <p:nvPr/>
        </p:nvCxnSpPr>
        <p:spPr>
          <a:xfrm flipV="1">
            <a:off x="11088231" y="2261275"/>
            <a:ext cx="4841" cy="253457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3" name="직선 화살표 연결선 182"/>
          <p:cNvCxnSpPr/>
          <p:nvPr/>
        </p:nvCxnSpPr>
        <p:spPr>
          <a:xfrm flipV="1">
            <a:off x="11090650" y="2980043"/>
            <a:ext cx="0" cy="234547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직사각형 183"/>
              <p:cNvSpPr/>
              <p:nvPr/>
            </p:nvSpPr>
            <p:spPr>
              <a:xfrm>
                <a:off x="9209016" y="2568552"/>
                <a:ext cx="626999" cy="3460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4" name="직사각형 1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016" y="2568552"/>
                <a:ext cx="626999" cy="3460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5" name="직선 화살표 연결선 184"/>
          <p:cNvCxnSpPr>
            <a:stCxn id="168" idx="3"/>
            <a:endCxn id="172" idx="1"/>
          </p:cNvCxnSpPr>
          <p:nvPr/>
        </p:nvCxnSpPr>
        <p:spPr>
          <a:xfrm flipV="1">
            <a:off x="4755757" y="2746452"/>
            <a:ext cx="514998" cy="1870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7" name="직선 화살표 연결선 186"/>
          <p:cNvCxnSpPr/>
          <p:nvPr/>
        </p:nvCxnSpPr>
        <p:spPr>
          <a:xfrm flipV="1">
            <a:off x="6471486" y="2746452"/>
            <a:ext cx="514998" cy="1870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9" name="직선 화살표 연결선 188"/>
          <p:cNvCxnSpPr/>
          <p:nvPr/>
        </p:nvCxnSpPr>
        <p:spPr>
          <a:xfrm flipV="1">
            <a:off x="8218172" y="2744581"/>
            <a:ext cx="514998" cy="1870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1" name="직선 화살표 연결선 190"/>
          <p:cNvCxnSpPr/>
          <p:nvPr/>
        </p:nvCxnSpPr>
        <p:spPr>
          <a:xfrm flipV="1">
            <a:off x="10012710" y="2744581"/>
            <a:ext cx="514998" cy="1870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3" name="왼쪽 대괄호 192"/>
          <p:cNvSpPr/>
          <p:nvPr/>
        </p:nvSpPr>
        <p:spPr>
          <a:xfrm>
            <a:off x="3289300" y="2000413"/>
            <a:ext cx="152400" cy="289556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직사각형 193"/>
              <p:cNvSpPr/>
              <p:nvPr/>
            </p:nvSpPr>
            <p:spPr>
              <a:xfrm>
                <a:off x="3836208" y="3262777"/>
                <a:ext cx="626999" cy="3460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4" name="직사각형 1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208" y="3262777"/>
                <a:ext cx="626999" cy="3460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직사각형 194"/>
              <p:cNvSpPr/>
              <p:nvPr/>
            </p:nvSpPr>
            <p:spPr>
              <a:xfrm>
                <a:off x="5563306" y="3254603"/>
                <a:ext cx="626999" cy="3460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5" name="직사각형 1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306" y="3254603"/>
                <a:ext cx="626999" cy="3460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직사각형 195"/>
              <p:cNvSpPr/>
              <p:nvPr/>
            </p:nvSpPr>
            <p:spPr>
              <a:xfrm>
                <a:off x="7296611" y="3238031"/>
                <a:ext cx="626999" cy="3460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6" name="직사각형 1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611" y="3238031"/>
                <a:ext cx="626999" cy="3460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직사각형 196"/>
              <p:cNvSpPr/>
              <p:nvPr/>
            </p:nvSpPr>
            <p:spPr>
              <a:xfrm>
                <a:off x="10792272" y="3237932"/>
                <a:ext cx="626999" cy="3460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7" name="직사각형 1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2272" y="3237932"/>
                <a:ext cx="626999" cy="3460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864437" y="325460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169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604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 Algorithm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Minimize cost function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For a given cost function,</a:t>
            </a:r>
            <a:br>
              <a:rPr lang="en-US" altLang="ko-KR" dirty="0" smtClean="0"/>
            </a:br>
            <a:r>
              <a:rPr lang="en-US" altLang="ko-KR" dirty="0" smtClean="0"/>
              <a:t>Cost(</a:t>
            </a:r>
            <a:r>
              <a:rPr lang="en-US" altLang="ko-KR" dirty="0" err="1" smtClean="0"/>
              <a:t>W,b</a:t>
            </a:r>
            <a:r>
              <a:rPr lang="en-US" altLang="ko-KR" dirty="0" smtClean="0"/>
              <a:t>), it will find </a:t>
            </a:r>
            <a:r>
              <a:rPr lang="en-US" altLang="ko-KR" dirty="0" err="1" smtClean="0"/>
              <a:t>W,b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to minimize cost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It can be applied to more general</a:t>
            </a:r>
            <a:br>
              <a:rPr lang="en-US" altLang="ko-KR" dirty="0" smtClean="0"/>
            </a:br>
            <a:r>
              <a:rPr lang="en-US" altLang="ko-KR" dirty="0" smtClean="0"/>
              <a:t>function: cost(w1, w2,…)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Where you start can determine </a:t>
            </a:r>
            <a:r>
              <a:rPr lang="en-US" altLang="ko-KR" dirty="0" smtClean="0">
                <a:solidFill>
                  <a:srgbClr val="FF0000"/>
                </a:solidFill>
              </a:rPr>
              <a:t/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dirty="0" smtClean="0">
                <a:solidFill>
                  <a:srgbClr val="FF0000"/>
                </a:solidFill>
              </a:rPr>
              <a:t>which </a:t>
            </a:r>
            <a:r>
              <a:rPr lang="en-US" altLang="ko-KR" dirty="0">
                <a:solidFill>
                  <a:srgbClr val="FF0000"/>
                </a:solidFill>
              </a:rPr>
              <a:t>minimum you end </a:t>
            </a:r>
            <a:r>
              <a:rPr lang="en-US" altLang="ko-KR" dirty="0" smtClean="0">
                <a:solidFill>
                  <a:srgbClr val="FF0000"/>
                </a:solidFill>
              </a:rPr>
              <a:t>up</a:t>
            </a:r>
          </a:p>
          <a:p>
            <a:pPr lvl="1"/>
            <a:r>
              <a:rPr lang="en-US" altLang="ko-KR" dirty="0" smtClean="0"/>
              <a:t>Perfect convexity</a:t>
            </a: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069" y="1262062"/>
            <a:ext cx="5686425" cy="51625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모두를 위한 머신러닝 시즌</a:t>
            </a:r>
            <a:r>
              <a:rPr lang="en-US" altLang="ko-KR" dirty="0" smtClean="0">
                <a:hlinkClick r:id="rId3"/>
              </a:rPr>
              <a:t>1, </a:t>
            </a:r>
            <a:r>
              <a:rPr lang="ko-KR" altLang="en-US" dirty="0" smtClean="0">
                <a:hlinkClick r:id="rId3"/>
              </a:rPr>
              <a:t>김성훈 교수님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79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Stock prediction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Alphabet Inc.</a:t>
            </a:r>
          </a:p>
          <a:p>
            <a:pPr lvl="1"/>
            <a:r>
              <a:rPr lang="en-US" altLang="ko-KR" dirty="0" smtClean="0"/>
              <a:t>[</a:t>
            </a:r>
            <a:r>
              <a:rPr lang="en-US" altLang="ko-KR" dirty="0"/>
              <a:t>step: 499] loss: 0.49794697761535645</a:t>
            </a:r>
          </a:p>
          <a:p>
            <a:pPr lvl="1"/>
            <a:r>
              <a:rPr lang="en-US" altLang="ko-KR" dirty="0"/>
              <a:t>RMSE: 0.024303380399942398 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964" y="2298606"/>
            <a:ext cx="5535922" cy="405774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170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240964" y="648835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3"/>
              </a:rPr>
              <a:t>https://github.com/hunkim/DeepLearningZeroToAll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10433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316163"/>
            <a:ext cx="9144000" cy="2387600"/>
          </a:xfrm>
        </p:spPr>
        <p:txBody>
          <a:bodyPr anchor="ctr">
            <a:normAutofit/>
          </a:bodyPr>
          <a:lstStyle/>
          <a:p>
            <a:r>
              <a:rPr kumimoji="1" lang="ko-KR" altLang="en-US" sz="4400" b="1" dirty="0" smtClean="0"/>
              <a:t>감사합니다</a:t>
            </a:r>
            <a:r>
              <a:rPr kumimoji="1" lang="en-US" altLang="ko-KR" sz="4400" b="1" dirty="0" smtClean="0"/>
              <a:t>.</a:t>
            </a:r>
            <a:endParaRPr kumimoji="1" lang="ko-KR" altLang="en-US" sz="4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171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09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 Through Time (BPTT)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Loss function</a:t>
            </a:r>
          </a:p>
          <a:p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1166783" y="1715221"/>
          <a:ext cx="3532821" cy="1177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Equation" r:id="rId3" imgW="1447560" imgH="482400" progId="Equation.DSMT4">
                  <p:embed/>
                </p:oleObj>
              </mc:Choice>
              <mc:Fallback>
                <p:oleObj name="Equation" r:id="rId3" imgW="1447560" imgH="482400" progId="Equation.DSMT4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6783" y="1715221"/>
                        <a:ext cx="3532821" cy="1177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/>
        </p:nvGraphicFramePr>
        <p:xfrm>
          <a:off x="1166782" y="3632179"/>
          <a:ext cx="3539935" cy="2161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Equation" r:id="rId5" imgW="1663560" imgH="1015920" progId="Equation.DSMT4">
                  <p:embed/>
                </p:oleObj>
              </mc:Choice>
              <mc:Fallback>
                <p:oleObj name="Equation" r:id="rId5" imgW="1663560" imgH="1015920" progId="Equation.DSMT4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66782" y="3632179"/>
                        <a:ext cx="3539935" cy="2161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172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1636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Formal definition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192170"/>
            <a:ext cx="4562475" cy="1181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" y="2544013"/>
            <a:ext cx="4581525" cy="990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3641704"/>
            <a:ext cx="4000500" cy="1200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069" y="1128649"/>
            <a:ext cx="5705475" cy="38195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6"/>
              </a:rPr>
              <a:t>출처</a:t>
            </a:r>
            <a:r>
              <a:rPr lang="en-US" altLang="ko-KR" dirty="0" smtClean="0">
                <a:hlinkClick r:id="rId6"/>
              </a:rPr>
              <a:t>: </a:t>
            </a:r>
            <a:r>
              <a:rPr lang="ko-KR" altLang="en-US" dirty="0" smtClean="0">
                <a:hlinkClick r:id="rId6"/>
              </a:rPr>
              <a:t>모두를 위한 머신러닝 시즌</a:t>
            </a:r>
            <a:r>
              <a:rPr lang="en-US" altLang="ko-KR" dirty="0" smtClean="0">
                <a:hlinkClick r:id="rId6"/>
              </a:rPr>
              <a:t>1, </a:t>
            </a:r>
            <a:r>
              <a:rPr lang="ko-KR" altLang="en-US" dirty="0" smtClean="0">
                <a:hlinkClick r:id="rId6"/>
              </a:rPr>
              <a:t>김성훈 교수님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165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</a:t>
            </a:r>
            <a:r>
              <a:rPr lang="en-US" altLang="ko-KR" dirty="0" smtClean="0"/>
              <a:t>Descent Intuition[1/2]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0" dirty="0" smtClean="0"/>
          </a:p>
          <a:p>
            <a:endParaRPr lang="ko-KR" altLang="en-US" dirty="0"/>
          </a:p>
        </p:txBody>
      </p:sp>
      <p:pic>
        <p:nvPicPr>
          <p:cNvPr id="5" name="Picture 2" descr="https://d3c33hcgiwev3.cloudfront.net/imageAssetProxy.v1/RDcJ-KGXEeaVChLw2Vaaug_cb782d34d272321e88f202940c36afe9_Screenshot-2016-11-03-00.06.00.png?expiry=1485907200000&amp;hmac=OkmSMb3ZQf2EM_nJJnRBJVy1tXHVaPrt4sja8mjAt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1337492"/>
            <a:ext cx="8743130" cy="483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543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36322" y="2767281"/>
            <a:ext cx="49193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>
                <a:latin typeface="+mj-ea"/>
                <a:ea typeface="+mj-ea"/>
              </a:rPr>
              <a:t>머신 러닝</a:t>
            </a:r>
          </a:p>
          <a:p>
            <a:pPr algn="ctr"/>
            <a:r>
              <a:rPr kumimoji="1" lang="en-US" altLang="ko-KR" sz="4000" b="1">
                <a:latin typeface="+mj-ea"/>
                <a:ea typeface="+mj-ea"/>
              </a:rPr>
              <a:t>(Machine Learning)</a:t>
            </a:r>
            <a:endParaRPr kumimoji="1" lang="ko-KR" altLang="en-US" sz="4000" b="1">
              <a:latin typeface="+mj-ea"/>
              <a:ea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89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Descent </a:t>
            </a:r>
            <a:r>
              <a:rPr lang="en-US" altLang="ko-KR" dirty="0" smtClean="0"/>
              <a:t>Intuition[2/2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5122" name="Picture 2" descr="http://sanghyukchun.github.io/images/post/63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49" y="2736055"/>
            <a:ext cx="6962103" cy="362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144" y="980304"/>
            <a:ext cx="4610100" cy="15811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78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7038" y="2767281"/>
            <a:ext cx="5837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b="1" dirty="0" smtClean="0"/>
              <a:t>Linear Regression: </a:t>
            </a:r>
            <a:r>
              <a:rPr kumimoji="1" lang="ko-KR" altLang="en-US" sz="4000" b="1" dirty="0" smtClean="0"/>
              <a:t>예제</a:t>
            </a:r>
            <a:endParaRPr kumimoji="1" lang="ko-KR" altLang="en-US" sz="40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756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Linear Regression with One Variable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Suppose you are the CEO of restaurant franchise and are considering different cities for </a:t>
            </a:r>
            <a:r>
              <a:rPr lang="en-US" altLang="ko-KR" dirty="0" smtClean="0"/>
              <a:t>opening </a:t>
            </a:r>
            <a:r>
              <a:rPr lang="en-US" altLang="ko-KR" dirty="0"/>
              <a:t>a new branch.</a:t>
            </a:r>
          </a:p>
          <a:p>
            <a:r>
              <a:rPr lang="en-US" altLang="ko-KR" dirty="0" smtClean="0"/>
              <a:t>You'd </a:t>
            </a:r>
            <a:r>
              <a:rPr lang="en-US" altLang="ko-KR" dirty="0"/>
              <a:t>like to use this data to help you select which city to expand to next.</a:t>
            </a:r>
          </a:p>
          <a:p>
            <a:r>
              <a:rPr lang="en-US" altLang="ko-KR" dirty="0" smtClean="0"/>
              <a:t>The </a:t>
            </a:r>
            <a:r>
              <a:rPr lang="en-US" altLang="ko-KR" dirty="0"/>
              <a:t>file </a:t>
            </a:r>
            <a:r>
              <a:rPr lang="en-US" altLang="ko-KR" b="1" dirty="0">
                <a:solidFill>
                  <a:srgbClr val="FF0000"/>
                </a:solidFill>
              </a:rPr>
              <a:t>ex1data1.txt</a:t>
            </a:r>
            <a:r>
              <a:rPr lang="en-US" altLang="ko-KR" dirty="0"/>
              <a:t> contains the dataset for our linear regression problem.</a:t>
            </a:r>
          </a:p>
          <a:p>
            <a:r>
              <a:rPr lang="en-US" altLang="ko-KR" dirty="0"/>
              <a:t>The </a:t>
            </a:r>
            <a:r>
              <a:rPr lang="en-US" altLang="ko-KR" dirty="0">
                <a:solidFill>
                  <a:srgbClr val="FF0000"/>
                </a:solidFill>
              </a:rPr>
              <a:t>first column is the population of a city </a:t>
            </a:r>
            <a:r>
              <a:rPr lang="en-US" altLang="ko-KR" dirty="0"/>
              <a:t>and the </a:t>
            </a:r>
            <a:r>
              <a:rPr lang="en-US" altLang="ko-KR" dirty="0">
                <a:solidFill>
                  <a:srgbClr val="FF0000"/>
                </a:solidFill>
              </a:rPr>
              <a:t>second column is the profit of a food truck in that city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negative value for profit indicates loss.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4" y="4395787"/>
            <a:ext cx="2800287" cy="18882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11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distribution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031" y="1319818"/>
            <a:ext cx="7044769" cy="435303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407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Regression result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7162800" cy="43624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511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076" y="1936008"/>
            <a:ext cx="120458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하나의 뉴런</a:t>
            </a:r>
          </a:p>
          <a:p>
            <a:pPr algn="ctr"/>
            <a:r>
              <a:rPr kumimoji="1" lang="en-US" altLang="ko-KR" sz="4000" b="1" dirty="0"/>
              <a:t>(Single Neuron, </a:t>
            </a:r>
            <a:r>
              <a:rPr kumimoji="1" lang="en-US" altLang="ko-KR" sz="4000" b="1" dirty="0" smtClean="0"/>
              <a:t>Perceptron, Logistic Regression)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401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Perceptron(2/2)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100137"/>
            <a:ext cx="8943975" cy="4657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77261" y="5767387"/>
            <a:ext cx="6266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</a:t>
            </a:r>
            <a:r>
              <a:rPr lang="en-US" altLang="ko-KR" dirty="0" smtClean="0"/>
              <a:t>cs231n.stanford.edu/slides/winter1516_lecture4.pdf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235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Perceptron(2/2)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025" y="1384362"/>
            <a:ext cx="9033434" cy="43179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해커에게 전해들은 머신러닝</a:t>
            </a:r>
            <a:r>
              <a:rPr lang="en-US" altLang="ko-KR" dirty="0" smtClean="0">
                <a:hlinkClick r:id="rId3"/>
              </a:rPr>
              <a:t>, </a:t>
            </a:r>
            <a:r>
              <a:rPr lang="ko-KR" altLang="en-US" dirty="0" err="1" smtClean="0">
                <a:hlinkClick r:id="rId3"/>
              </a:rPr>
              <a:t>한빛미디어</a:t>
            </a:r>
            <a:r>
              <a:rPr lang="ko-KR" altLang="en-US" dirty="0" smtClean="0">
                <a:hlinkClick r:id="rId3"/>
              </a:rPr>
              <a:t> 리얼타임 세미나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582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Decision Boundary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045"/>
            <a:ext cx="8012322" cy="4073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489" y="1468483"/>
            <a:ext cx="3545421" cy="2582863"/>
          </a:xfrm>
          <a:prstGeom prst="rect">
            <a:avLst/>
          </a:prstGeom>
        </p:spPr>
      </p:pic>
      <p:pic>
        <p:nvPicPr>
          <p:cNvPr id="10242" name="Picture 2" descr="https://d3c33hcgiwev3.cloudfront.net/imageAssetProxy.v1/1WFqZHntEead-BJkoDOYOw_2413fbec8ff9fa1f19aaf78265b8a33b_Logistic_function.png?expiry=1485907200000&amp;hmac=PhsS3S6irXMx0-d9DbhP0Vgp_z5KJNf6wDEh6l-lVo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489" y="4344984"/>
            <a:ext cx="3807856" cy="158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724524" y="1309323"/>
            <a:ext cx="1838325" cy="75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&gt; 0.5:    circle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&lt; 0.5: </a:t>
            </a:r>
            <a:r>
              <a:rPr lang="en-US" altLang="ko-KR" dirty="0" smtClean="0">
                <a:solidFill>
                  <a:schemeClr val="tx1"/>
                </a:solidFill>
              </a:rPr>
              <a:t>triangle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63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왜 비선형 함수 </a:t>
            </a:r>
            <a:r>
              <a:rPr lang="en-US" altLang="ko-KR" dirty="0" smtClean="0"/>
              <a:t>Sigmoid</a:t>
            </a:r>
            <a:r>
              <a:rPr lang="ko-KR" altLang="en-US" dirty="0" smtClean="0"/>
              <a:t>이 필요한가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kumimoji="1"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ko-KR" i="1">
                        <a:latin typeface="Cambria Math" charset="0"/>
                      </a:rPr>
                      <m:t> × </m:t>
                    </m:r>
                    <m:r>
                      <a:rPr kumimoji="1" lang="en-US" altLang="ko-KR" i="1">
                        <a:latin typeface="Cambria Math" charset="0"/>
                      </a:rPr>
                      <m:t>𝑡</m:t>
                    </m:r>
                    <m:r>
                      <a:rPr kumimoji="1" lang="en-US" altLang="ko-KR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en-US" altLang="ko-KR" i="1" dirty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a:rPr kumimoji="1" lang="en-US" altLang="ko-KR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ko-KR" i="1">
                        <a:latin typeface="Cambria Math" charset="0"/>
                      </a:rPr>
                      <m:t> × 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charset="0"/>
                          </a:rPr>
                          <m:t>× </m:t>
                        </m:r>
                        <m:r>
                          <a:rPr kumimoji="1" lang="en-US" altLang="ko-KR" i="1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ko-KR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en-US" altLang="ko-KR" i="1" dirty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charset="0"/>
                          </a:rPr>
                          <m:t> × 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ko-KR" i="1">
                        <a:latin typeface="Cambria Math" charset="0"/>
                      </a:rPr>
                      <m:t>× </m:t>
                    </m:r>
                    <m:r>
                      <a:rPr kumimoji="1" lang="en-US" altLang="ko-KR" i="1">
                        <a:latin typeface="Cambria Math" charset="0"/>
                      </a:rPr>
                      <m:t>𝑥</m:t>
                    </m:r>
                    <m:r>
                      <a:rPr kumimoji="1" lang="en-US" altLang="ko-KR" i="1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ko-KR" i="1">
                        <a:latin typeface="Cambria Math" charset="0"/>
                      </a:rPr>
                      <m:t>=</m:t>
                    </m:r>
                    <m:r>
                      <a:rPr kumimoji="1" lang="en-US" altLang="ko-KR" i="1">
                        <a:latin typeface="Cambria Math" charset="0"/>
                      </a:rPr>
                      <m:t>𝑤</m:t>
                    </m:r>
                    <m:r>
                      <a:rPr kumimoji="1" lang="en-US" altLang="ko-KR" i="1">
                        <a:latin typeface="Cambria Math" charset="0"/>
                      </a:rPr>
                      <m:t> × </m:t>
                    </m:r>
                    <m:r>
                      <a:rPr kumimoji="1" lang="en-US" altLang="ko-KR" i="1">
                        <a:latin typeface="Cambria Math" charset="0"/>
                      </a:rPr>
                      <m:t>𝑥</m:t>
                    </m:r>
                    <m:r>
                      <a:rPr kumimoji="1" lang="en-US" altLang="ko-KR" i="1">
                        <a:latin typeface="Cambria Math" charset="0"/>
                      </a:rPr>
                      <m:t>+</m:t>
                    </m:r>
                    <m:r>
                      <a:rPr kumimoji="1" lang="en-US" altLang="ko-KR" i="1">
                        <a:latin typeface="Cambria Math" charset="0"/>
                      </a:rPr>
                      <m:t>𝑏</m:t>
                    </m:r>
                  </m:oMath>
                </a14:m>
                <a:endParaRPr kumimoji="1"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kumimoji="1"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ko-KR" i="1">
                        <a:latin typeface="Cambria Math" charset="0"/>
                      </a:rPr>
                      <m:t> × </m:t>
                    </m:r>
                    <m:r>
                      <a:rPr kumimoji="1" lang="en-US" altLang="ko-KR" b="1" i="1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𝝋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ko-KR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텍스트 상자 3"/>
          <p:cNvSpPr txBox="1"/>
          <p:nvPr/>
        </p:nvSpPr>
        <p:spPr>
          <a:xfrm>
            <a:off x="2169486" y="4718589"/>
            <a:ext cx="6860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dirty="0" err="1">
                <a:solidFill>
                  <a:srgbClr val="FF0000"/>
                </a:solidFill>
              </a:rPr>
              <a:t>미분가능한</a:t>
            </a:r>
            <a:r>
              <a:rPr kumimoji="1" lang="ko-KR" altLang="en-US" sz="2000" dirty="0">
                <a:solidFill>
                  <a:srgbClr val="FF0000"/>
                </a:solidFill>
              </a:rPr>
              <a:t> </a:t>
            </a:r>
            <a:r>
              <a:rPr kumimoji="1" lang="ko-KR" altLang="en-US" sz="2000" dirty="0" err="1">
                <a:solidFill>
                  <a:srgbClr val="FF0000"/>
                </a:solidFill>
              </a:rPr>
              <a:t>비선형함수</a:t>
            </a:r>
            <a:r>
              <a:rPr kumimoji="1" lang="en-US" altLang="ko-KR" sz="2000" dirty="0">
                <a:solidFill>
                  <a:srgbClr val="FF0000"/>
                </a:solidFill>
              </a:rPr>
              <a:t>:</a:t>
            </a:r>
            <a:r>
              <a:rPr kumimoji="1" lang="ko-KR" altLang="en-US" sz="2000" dirty="0">
                <a:solidFill>
                  <a:srgbClr val="FF0000"/>
                </a:solidFill>
              </a:rPr>
              <a:t> </a:t>
            </a:r>
            <a:r>
              <a:rPr kumimoji="1" lang="ko-KR" altLang="en-US" sz="2000" dirty="0" err="1">
                <a:solidFill>
                  <a:srgbClr val="FF0000"/>
                </a:solidFill>
              </a:rPr>
              <a:t>시그모이드</a:t>
            </a:r>
            <a:r>
              <a:rPr kumimoji="1" lang="en-US" altLang="ko-KR" sz="2000" dirty="0">
                <a:solidFill>
                  <a:srgbClr val="FF0000"/>
                </a:solidFill>
              </a:rPr>
              <a:t>(Sigmoid), </a:t>
            </a:r>
            <a:r>
              <a:rPr kumimoji="1" lang="ko-KR" altLang="en-US" sz="2000" dirty="0" err="1">
                <a:solidFill>
                  <a:srgbClr val="FF0000"/>
                </a:solidFill>
              </a:rPr>
              <a:t>렐루</a:t>
            </a:r>
            <a:r>
              <a:rPr kumimoji="1" lang="en-US" altLang="ko-KR" sz="2000" dirty="0">
                <a:solidFill>
                  <a:srgbClr val="FF0000"/>
                </a:solidFill>
              </a:rPr>
              <a:t>(</a:t>
            </a:r>
            <a:r>
              <a:rPr kumimoji="1" lang="en-US" altLang="ko-KR" sz="2000" dirty="0" err="1">
                <a:solidFill>
                  <a:srgbClr val="FF0000"/>
                </a:solidFill>
              </a:rPr>
              <a:t>ReLU</a:t>
            </a:r>
            <a:r>
              <a:rPr kumimoji="1" lang="en-US" altLang="ko-KR" sz="2000" dirty="0" smtClean="0">
                <a:solidFill>
                  <a:srgbClr val="FF0000"/>
                </a:solidFill>
              </a:rPr>
              <a:t>),</a:t>
            </a:r>
            <a:endParaRPr kumimoji="1" lang="en-US" altLang="ko-KR" sz="20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rgbClr val="FF0000"/>
                </a:solidFill>
              </a:rPr>
              <a:t>                               </a:t>
            </a:r>
            <a:r>
              <a:rPr kumimoji="1" lang="ko-KR" altLang="en-US" sz="2000" dirty="0" err="1">
                <a:solidFill>
                  <a:srgbClr val="FF0000"/>
                </a:solidFill>
              </a:rPr>
              <a:t>하이퍼볼릭탄젠트</a:t>
            </a:r>
            <a:r>
              <a:rPr kumimoji="1" lang="en-US" altLang="ko-KR" sz="2000" dirty="0">
                <a:solidFill>
                  <a:srgbClr val="FF0000"/>
                </a:solidFill>
              </a:rPr>
              <a:t>(</a:t>
            </a:r>
            <a:r>
              <a:rPr kumimoji="1" lang="en-US" altLang="ko-KR" sz="2000" dirty="0" err="1">
                <a:solidFill>
                  <a:srgbClr val="FF0000"/>
                </a:solidFill>
              </a:rPr>
              <a:t>tanh</a:t>
            </a:r>
            <a:r>
              <a:rPr kumimoji="1" lang="en-US" altLang="ko-KR" sz="200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2383638" y="4098838"/>
            <a:ext cx="8390" cy="486561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해커에게 전해들은 머신러닝</a:t>
            </a:r>
            <a:r>
              <a:rPr lang="en-US" altLang="ko-KR" dirty="0" smtClean="0">
                <a:hlinkClick r:id="rId3"/>
              </a:rPr>
              <a:t>, </a:t>
            </a:r>
            <a:r>
              <a:rPr lang="ko-KR" altLang="en-US" dirty="0" err="1" smtClean="0">
                <a:hlinkClick r:id="rId3"/>
              </a:rPr>
              <a:t>한빛미디어</a:t>
            </a:r>
            <a:r>
              <a:rPr lang="ko-KR" altLang="en-US" dirty="0" smtClean="0">
                <a:hlinkClick r:id="rId3"/>
              </a:rPr>
              <a:t> 리얼타임 세미나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34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3820" y="1999499"/>
            <a:ext cx="7974579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sz="2400" dirty="0"/>
              <a:t>“</a:t>
            </a:r>
            <a:r>
              <a:rPr kumimoji="1" lang="ko-KR" altLang="en-US" sz="2400" dirty="0"/>
              <a:t>머신 러닝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또는 기계 학습은 인공 지능의 한 분야로</a:t>
            </a:r>
            <a:r>
              <a:rPr kumimoji="1" lang="en-US" altLang="ko-KR" sz="2400" dirty="0"/>
              <a:t>, </a:t>
            </a:r>
            <a:r>
              <a:rPr kumimoji="1" lang="ko-KR" altLang="en-US" sz="2400" dirty="0"/>
              <a:t>컴퓨터가 학습할 수 있도록 하는 알고리즘과 기술을 개발하는 분야를 말한다</a:t>
            </a:r>
            <a:r>
              <a:rPr kumimoji="1" lang="en-US" altLang="ko-KR" sz="2400" dirty="0"/>
              <a:t>.” - </a:t>
            </a:r>
            <a:r>
              <a:rPr kumimoji="1" lang="ko-KR" altLang="en-US" sz="2400" dirty="0"/>
              <a:t>위키피디아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45137" y="4098900"/>
            <a:ext cx="8013262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sz="2400" dirty="0">
                <a:latin typeface="+mn-ea"/>
                <a:cs typeface="Times New Roman" charset="0"/>
              </a:rPr>
              <a:t>“Field of study that gives </a:t>
            </a:r>
            <a:r>
              <a:rPr kumimoji="1" lang="en-US" altLang="ko-KR" sz="2400" dirty="0">
                <a:solidFill>
                  <a:srgbClr val="FF0000"/>
                </a:solidFill>
                <a:latin typeface="+mn-ea"/>
                <a:cs typeface="Times New Roman" charset="0"/>
              </a:rPr>
              <a:t>computers</a:t>
            </a:r>
            <a:r>
              <a:rPr kumimoji="1" lang="en-US" altLang="ko-KR" sz="2400" dirty="0">
                <a:latin typeface="+mn-ea"/>
                <a:cs typeface="Times New Roman" charset="0"/>
              </a:rPr>
              <a:t> the ability to </a:t>
            </a:r>
            <a:r>
              <a:rPr kumimoji="1" lang="en-US" altLang="ko-KR" sz="2400" dirty="0">
                <a:solidFill>
                  <a:srgbClr val="FF0000"/>
                </a:solidFill>
                <a:latin typeface="+mn-ea"/>
                <a:cs typeface="Times New Roman" charset="0"/>
              </a:rPr>
              <a:t>learn</a:t>
            </a:r>
            <a:r>
              <a:rPr kumimoji="1" lang="en-US" altLang="ko-KR" sz="2400" dirty="0">
                <a:latin typeface="+mn-ea"/>
                <a:cs typeface="Times New Roman" charset="0"/>
              </a:rPr>
              <a:t> without being </a:t>
            </a:r>
            <a:r>
              <a:rPr kumimoji="1" lang="en-US" altLang="ko-KR" sz="2400" dirty="0">
                <a:solidFill>
                  <a:srgbClr val="FF0000"/>
                </a:solidFill>
                <a:latin typeface="+mn-ea"/>
                <a:cs typeface="Times New Roman" charset="0"/>
              </a:rPr>
              <a:t>explicitly programmed</a:t>
            </a:r>
            <a:r>
              <a:rPr kumimoji="1" lang="en-US" altLang="ko-KR" sz="2400" dirty="0">
                <a:latin typeface="+mn-ea"/>
                <a:cs typeface="Times New Roman" charset="0"/>
              </a:rPr>
              <a:t>.” - Arthur Samuel, 1959</a:t>
            </a:r>
            <a:endParaRPr kumimoji="1" lang="ko-KR" altLang="en-US" sz="2400" dirty="0">
              <a:latin typeface="+mn-ea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82217" y="38153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err="1">
                <a:latin typeface="+mj-ea"/>
                <a:ea typeface="+mj-ea"/>
              </a:rPr>
              <a:t>머신러닝이란</a:t>
            </a:r>
            <a:endParaRPr kumimoji="1" lang="ko-KR" altLang="en-US" sz="3200" b="1" dirty="0"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60968" y="6349257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해커에게 전해들은 머신러닝</a:t>
            </a:r>
            <a:r>
              <a:rPr lang="en-US" altLang="ko-KR" dirty="0" smtClean="0">
                <a:hlinkClick r:id="rId3"/>
              </a:rPr>
              <a:t>, </a:t>
            </a:r>
            <a:r>
              <a:rPr lang="ko-KR" altLang="en-US" dirty="0" err="1" smtClean="0">
                <a:hlinkClick r:id="rId3"/>
              </a:rPr>
              <a:t>한빛미디어</a:t>
            </a:r>
            <a:r>
              <a:rPr lang="ko-KR" altLang="en-US" dirty="0" smtClean="0">
                <a:hlinkClick r:id="rId3"/>
              </a:rPr>
              <a:t> 리얼타임 세미나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2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819" y="1409906"/>
            <a:ext cx="9559954" cy="4946444"/>
          </a:xfrm>
          <a:prstGeom prst="rect">
            <a:avLst/>
          </a:prstGeom>
        </p:spPr>
      </p:pic>
      <p:sp>
        <p:nvSpPr>
          <p:cNvPr id="8" name="제목 2"/>
          <p:cNvSpPr txBox="1">
            <a:spLocks/>
          </p:cNvSpPr>
          <p:nvPr/>
        </p:nvSpPr>
        <p:spPr>
          <a:xfrm>
            <a:off x="313037" y="115330"/>
            <a:ext cx="11640065" cy="8649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 smtClean="0"/>
              <a:t>Cost Function: Cross Entropy[1/2]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3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Cost Function: Cross </a:t>
            </a:r>
            <a:r>
              <a:rPr kumimoji="1" lang="en-US" altLang="ko-KR" dirty="0" smtClean="0"/>
              <a:t>Entropy[2/2]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새로운 </a:t>
            </a:r>
            <a:r>
              <a:rPr lang="en-US" altLang="ko-KR" dirty="0" smtClean="0"/>
              <a:t>Cost Function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959" y="2701925"/>
            <a:ext cx="3137303" cy="7148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" y="1657350"/>
            <a:ext cx="6970610" cy="1835150"/>
          </a:xfrm>
          <a:prstGeom prst="rect">
            <a:avLst/>
          </a:prstGeom>
        </p:spPr>
      </p:pic>
      <p:pic>
        <p:nvPicPr>
          <p:cNvPr id="11266" name="Picture 2" descr="https://d3c33hcgiwev3.cloudfront.net/imageAssetProxy.v1/Q9sX8nnxEeamDApmnD43Fw_1cb67ecfac77b134606532f5caf98ee4_Logistic_regression_cost_function_positive_class.png?expiry=1485907200000&amp;hmac=UHu1V1mlvWeFi6lPqvg0O1lGgVqyq_SQIlMiu90pPj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65" y="3942555"/>
            <a:ext cx="285750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d3c33hcgiwev3.cloudfront.net/imageAssetProxy.v1/Ut7vvXnxEead-BJkoDOYOw_f719f2858d78dd66d80c5ec0d8e6b3fa_Logistic_regression_cost_function_negative_class.png?expiry=1485907200000&amp;hmac=L_SqzgCkQu8gY0XOZRJ_PJcwE1Bdgk1FxKDc4q7a9m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393" y="3771105"/>
            <a:ext cx="28479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6196" y="4288631"/>
            <a:ext cx="5274830" cy="10922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02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313037" y="1087395"/>
                <a:ext cx="11640065" cy="5089568"/>
              </a:xfrm>
            </p:spPr>
            <p:txBody>
              <a:bodyPr/>
              <a:lstStyle/>
              <a:p>
                <a:r>
                  <a:rPr lang="en-US" altLang="ko-KR" dirty="0" smtClean="0"/>
                  <a:t>Cost Function </a:t>
                </a:r>
                <a:r>
                  <a:rPr lang="ko-KR" altLang="en-US" dirty="0" smtClean="0"/>
                  <a:t>합치기</a:t>
                </a:r>
                <a:endParaRPr lang="en-US" altLang="ko-KR" dirty="0" smtClean="0"/>
              </a:p>
              <a:p>
                <a:endParaRPr kumimoji="1" lang="en-US" altLang="ko-KR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=− </m:t>
                    </m:r>
                    <m:f>
                      <m:fPr>
                        <m:ctrlPr>
                          <a:rPr kumimoji="1" lang="mr-IN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i="1">
                            <a:latin typeface="Cambria Math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is-I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ko-KR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i="1">
                            <a:latin typeface="Cambria Math" charset="0"/>
                          </a:rPr>
                          <m:t>𝑚</m:t>
                        </m:r>
                      </m:sup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[</m:t>
                        </m:r>
                        <m:r>
                          <a:rPr kumimoji="1" lang="en-US" altLang="ko-KR" i="1">
                            <a:latin typeface="Cambria Math" charset="0"/>
                          </a:rPr>
                          <m:t>𝑦𝑙𝑜𝑔</m:t>
                        </m:r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  <m:r>
                          <a:rPr kumimoji="1" lang="en-US" altLang="ko-KR" i="1">
                            <a:latin typeface="Cambria Math" charset="0"/>
                          </a:rPr>
                          <m:t>+</m:t>
                        </m:r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1−</m:t>
                            </m:r>
                            <m:r>
                              <a:rPr kumimoji="1" lang="en-US" altLang="ko-KR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kumimoji="1" lang="en-US" altLang="ko-KR">
                            <a:latin typeface="Cambria Math" charset="0"/>
                          </a:rPr>
                          <m:t>log</m:t>
                        </m:r>
                        <m:r>
                          <a:rPr kumimoji="1" lang="en-US" altLang="ko-KR" i="1">
                            <a:latin typeface="Cambria Math" charset="0"/>
                          </a:rPr>
                          <m:t>⁡(1−</m:t>
                        </m:r>
                        <m:acc>
                          <m:accPr>
                            <m:chr m:val="̂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kumimoji="1" lang="en-US" altLang="ko-KR" i="1">
                            <a:latin typeface="Cambria Math" charset="0"/>
                          </a:rPr>
                          <m:t>)]</m:t>
                        </m:r>
                      </m:e>
                    </m:nary>
                  </m:oMath>
                </a14:m>
                <a:endParaRPr lang="en-US" altLang="ko-KR" dirty="0" smtClean="0"/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Gradient Descent</a:t>
                </a:r>
              </a:p>
              <a:p>
                <a:pPr lvl="1"/>
                <a:r>
                  <a:rPr lang="en-US" altLang="ko-KR" dirty="0" smtClean="0"/>
                  <a:t>Logistic Cost Function </a:t>
                </a:r>
                <a:r>
                  <a:rPr lang="ko-KR" altLang="en-US" dirty="0" smtClean="0"/>
                  <a:t>미분 </a:t>
                </a:r>
                <a:r>
                  <a:rPr lang="en-US" altLang="ko-KR" dirty="0" smtClean="0"/>
                  <a:t>= </a:t>
                </a:r>
                <a:r>
                  <a:rPr lang="ko-KR" altLang="en-US" dirty="0" smtClean="0">
                    <a:solidFill>
                      <a:srgbClr val="FF0000"/>
                    </a:solidFill>
                  </a:rPr>
                  <a:t>선형 회귀 </a:t>
                </a:r>
                <a:r>
                  <a:rPr lang="ko-KR" altLang="en-US" dirty="0" err="1" smtClean="0">
                    <a:solidFill>
                      <a:srgbClr val="FF0000"/>
                    </a:solidFill>
                  </a:rPr>
                  <a:t>비용함수</a:t>
                </a:r>
                <a:r>
                  <a:rPr lang="ko-KR" altLang="en-US" dirty="0" smtClean="0">
                    <a:solidFill>
                      <a:srgbClr val="FF0000"/>
                    </a:solidFill>
                  </a:rPr>
                  <a:t> 미분과 동일</a:t>
                </a:r>
                <a:endParaRPr lang="en-US" altLang="ko-KR" dirty="0" smtClean="0">
                  <a:solidFill>
                    <a:srgbClr val="FF0000"/>
                  </a:solidFill>
                </a:endParaRPr>
              </a:p>
              <a:p>
                <a:pPr lvl="1"/>
                <a:endParaRPr kumimoji="1" lang="en-US" altLang="ko-KR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i="1">
                            <a:latin typeface="Cambria Math" charset="0"/>
                          </a:rPr>
                          <m:t>𝜕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𝐶𝑜𝑠𝑡</m:t>
                        </m:r>
                      </m:num>
                      <m:den>
                        <m:r>
                          <a:rPr kumimoji="1" lang="en-US" altLang="ko-KR" i="1">
                            <a:latin typeface="Cambria Math" charset="0"/>
                          </a:rPr>
                          <m:t>𝜕</m:t>
                        </m:r>
                        <m:r>
                          <a:rPr kumimoji="1" lang="en-US" altLang="ko-KR" i="1">
                            <a:latin typeface="Cambria Math" charset="0"/>
                          </a:rPr>
                          <m:t>𝑤</m:t>
                        </m:r>
                      </m:den>
                    </m:f>
                    <m:r>
                      <a:rPr kumimoji="1" lang="en-US" altLang="ko-KR" i="1"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kumimoji="1" lang="mr-IN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i="1">
                            <a:latin typeface="Cambria Math" charset="0"/>
                          </a:rPr>
                          <m:t>𝑚</m:t>
                        </m:r>
                      </m:den>
                    </m:f>
                    <m:r>
                      <a:rPr kumimoji="1" lang="en-US" altLang="ko-KR" i="1"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kumimoji="1" lang="is-I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ko-KR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i="1">
                            <a:latin typeface="Cambria Math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𝑦</m:t>
                            </m:r>
                            <m:r>
                              <a:rPr kumimoji="1" lang="en-US" altLang="ko-KR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  <m:r>
                          <a:rPr kumimoji="1" lang="en-US" altLang="ko-KR" i="1">
                            <a:latin typeface="Cambria Math" charset="0"/>
                          </a:rPr>
                          <m:t>𝑥</m:t>
                        </m:r>
                      </m:e>
                    </m:nary>
                  </m:oMath>
                </a14:m>
                <a:endParaRPr kumimoji="1" lang="ko-KR" altLang="en-US" dirty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7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037" y="1087395"/>
                <a:ext cx="11640065" cy="5089568"/>
              </a:xfrm>
              <a:blipFill>
                <a:blip r:embed="rId2"/>
                <a:stretch>
                  <a:fillRect l="-942" t="-2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Entropy and Gradient Descent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674" y="4411662"/>
            <a:ext cx="2938789" cy="15700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401" y="4411662"/>
            <a:ext cx="4398599" cy="157003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8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9844" y="2532908"/>
            <a:ext cx="42723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하나의 </a:t>
            </a:r>
            <a:r>
              <a:rPr kumimoji="1" lang="ko-KR" altLang="en-US" sz="4000" b="1" dirty="0" smtClean="0"/>
              <a:t>뉴런</a:t>
            </a:r>
            <a:r>
              <a:rPr kumimoji="1" lang="en-US" altLang="ko-KR" sz="4000" b="1" dirty="0" smtClean="0"/>
              <a:t>: </a:t>
            </a:r>
            <a:r>
              <a:rPr kumimoji="1" lang="ko-KR" altLang="en-US" sz="4000" b="1" dirty="0" smtClean="0"/>
              <a:t>예제</a:t>
            </a:r>
            <a:endParaRPr kumimoji="1" lang="en-US" altLang="ko-KR" sz="4000" b="1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590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해결하고자 하는 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학생들이 대학에 입학 할 수 있는지를 예측</a:t>
            </a:r>
            <a:endParaRPr lang="en-US" altLang="ko-KR" sz="2000" dirty="0" smtClean="0"/>
          </a:p>
          <a:p>
            <a:r>
              <a:rPr lang="ko-KR" altLang="en-US" sz="2000" dirty="0" smtClean="0"/>
              <a:t>과거 지원자의 두 과목 시험 점수와 결과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Ex: 100, 99 = </a:t>
            </a:r>
            <a:r>
              <a:rPr lang="ko-KR" altLang="en-US" sz="2000" dirty="0" smtClean="0"/>
              <a:t>합격</a:t>
            </a:r>
            <a:r>
              <a:rPr lang="en-US" altLang="ko-KR" sz="2000" dirty="0" smtClean="0"/>
              <a:t>(1)</a:t>
            </a:r>
          </a:p>
          <a:p>
            <a:pPr lvl="1"/>
            <a:r>
              <a:rPr lang="en-US" altLang="ko-KR" sz="2000" dirty="0" smtClean="0"/>
              <a:t>50, 70 = </a:t>
            </a:r>
            <a:r>
              <a:rPr lang="ko-KR" altLang="en-US" sz="2000" dirty="0" smtClean="0"/>
              <a:t>불합격</a:t>
            </a:r>
            <a:r>
              <a:rPr lang="en-US" altLang="ko-KR" sz="2000" dirty="0" smtClean="0"/>
              <a:t>(0)</a:t>
            </a:r>
          </a:p>
          <a:p>
            <a:r>
              <a:rPr lang="ko-KR" altLang="en-US" sz="2000" dirty="0" smtClean="0"/>
              <a:t>코드 위치</a:t>
            </a:r>
            <a:endParaRPr lang="en-US" altLang="ko-KR" sz="2000" dirty="0" smtClean="0"/>
          </a:p>
          <a:p>
            <a:pPr lvl="1"/>
            <a:r>
              <a:rPr lang="en-US" altLang="ko-KR" sz="2000" dirty="0">
                <a:hlinkClick r:id="rId2"/>
              </a:rPr>
              <a:t>https://</a:t>
            </a:r>
            <a:r>
              <a:rPr lang="en-US" altLang="ko-KR" sz="2000" dirty="0" smtClean="0">
                <a:hlinkClick r:id="rId2"/>
              </a:rPr>
              <a:t>github.com/leejaymin/TensorFlowLecture/blob/master/0.1.Fundamental_Neural_Network/ex2/ex2_jemin.ipynb</a:t>
            </a:r>
            <a:r>
              <a:rPr lang="en-US" altLang="ko-KR" sz="2000" dirty="0" smtClean="0"/>
              <a:t> </a:t>
            </a:r>
            <a:endParaRPr lang="en-US" altLang="ko-KR" sz="2000" dirty="0"/>
          </a:p>
          <a:p>
            <a:endParaRPr lang="en-US" altLang="ko-KR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280" y="3246436"/>
            <a:ext cx="5399661" cy="32924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385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1323975"/>
            <a:ext cx="8818662" cy="40386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56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900112"/>
            <a:ext cx="9382125" cy="50577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35288" y="6532362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모두를 위한 머신러닝 시즌</a:t>
            </a:r>
            <a:r>
              <a:rPr lang="en-US" altLang="ko-KR" dirty="0" smtClean="0">
                <a:hlinkClick r:id="rId3"/>
              </a:rPr>
              <a:t>1, </a:t>
            </a:r>
            <a:r>
              <a:rPr lang="ko-KR" altLang="en-US" dirty="0" smtClean="0">
                <a:hlinkClick r:id="rId3"/>
              </a:rPr>
              <a:t>김성훈 교수님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538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6613" y="2386281"/>
            <a:ext cx="70387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b="1" dirty="0" smtClean="0"/>
              <a:t>Multi-layer Neural Network</a:t>
            </a:r>
          </a:p>
          <a:p>
            <a:pPr algn="ctr"/>
            <a:r>
              <a:rPr kumimoji="1" lang="en-US" altLang="ko-KR" sz="4000" b="1" dirty="0" smtClean="0"/>
              <a:t>Multi-layer Perceptron: </a:t>
            </a:r>
            <a:r>
              <a:rPr kumimoji="1" lang="ko-KR" altLang="en-US" sz="4000" b="1" dirty="0" smtClean="0"/>
              <a:t>이론</a:t>
            </a:r>
            <a:endParaRPr kumimoji="1" lang="en-US" altLang="ko-KR" sz="4000" b="1" dirty="0" smtClean="0"/>
          </a:p>
          <a:p>
            <a:pPr algn="ctr"/>
            <a:r>
              <a:rPr kumimoji="1" lang="en-US" altLang="ko-KR" sz="4000" b="1" dirty="0" smtClean="0">
                <a:solidFill>
                  <a:srgbClr val="FF0000"/>
                </a:solidFill>
              </a:rPr>
              <a:t>Backpropagation</a:t>
            </a:r>
            <a:endParaRPr kumimoji="1"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904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383" y="606569"/>
            <a:ext cx="9415463" cy="555151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모두를 위한 머신러닝 시즌</a:t>
            </a:r>
            <a:r>
              <a:rPr lang="en-US" altLang="ko-KR" dirty="0" smtClean="0">
                <a:hlinkClick r:id="rId3"/>
              </a:rPr>
              <a:t>1, </a:t>
            </a:r>
            <a:r>
              <a:rPr lang="ko-KR" altLang="en-US" dirty="0" smtClean="0">
                <a:hlinkClick r:id="rId3"/>
              </a:rPr>
              <a:t>김성훈 교수님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08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1042987"/>
            <a:ext cx="8943975" cy="47720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모두를 위한 머신러닝 시즌</a:t>
            </a:r>
            <a:r>
              <a:rPr lang="en-US" altLang="ko-KR" dirty="0" smtClean="0">
                <a:hlinkClick r:id="rId3"/>
              </a:rPr>
              <a:t>1, </a:t>
            </a:r>
            <a:r>
              <a:rPr lang="ko-KR" altLang="en-US" dirty="0" smtClean="0">
                <a:hlinkClick r:id="rId3"/>
              </a:rPr>
              <a:t>김성훈 교수님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25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타원 38"/>
          <p:cNvSpPr/>
          <p:nvPr/>
        </p:nvSpPr>
        <p:spPr>
          <a:xfrm>
            <a:off x="2972128" y="1183903"/>
            <a:ext cx="3710931" cy="3601334"/>
          </a:xfrm>
          <a:prstGeom prst="ellipse">
            <a:avLst/>
          </a:prstGeom>
          <a:solidFill>
            <a:srgbClr val="FFC000">
              <a:alpha val="69804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628736" y="3030516"/>
            <a:ext cx="3710931" cy="3601334"/>
          </a:xfrm>
          <a:prstGeom prst="ellipse">
            <a:avLst/>
          </a:prstGeom>
          <a:solidFill>
            <a:srgbClr val="D883FF">
              <a:alpha val="69804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956792" y="1092970"/>
            <a:ext cx="3710931" cy="3601334"/>
          </a:xfrm>
          <a:prstGeom prst="ellipse">
            <a:avLst/>
          </a:prstGeom>
          <a:solidFill>
            <a:srgbClr val="548235">
              <a:alpha val="69804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5864537" y="3086706"/>
            <a:ext cx="1137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Machine</a:t>
            </a:r>
          </a:p>
          <a:p>
            <a:r>
              <a:rPr kumimoji="1" lang="en-US" altLang="ko-KR" b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Learning</a:t>
            </a:r>
            <a:endParaRPr kumimoji="1" lang="ko-KR" altLang="en-US" b="1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31309" y="1721584"/>
            <a:ext cx="16453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>
                <a:effectLst>
                  <a:outerShdw blurRad="25400" dist="25400" dir="2700000" algn="tl" rotWithShape="0">
                    <a:prstClr val="black">
                      <a:alpha val="50000"/>
                    </a:prstClr>
                  </a:outerShdw>
                </a:effectLst>
              </a:rPr>
              <a:t>Computer</a:t>
            </a:r>
          </a:p>
          <a:p>
            <a:r>
              <a:rPr kumimoji="1" lang="en-US" altLang="ko-KR" sz="2400" b="1">
                <a:effectLst>
                  <a:outerShdw blurRad="25400" dist="25400" dir="2700000" algn="tl" rotWithShape="0">
                    <a:prstClr val="black">
                      <a:alpha val="50000"/>
                    </a:prstClr>
                  </a:outerShdw>
                </a:effectLst>
              </a:rPr>
              <a:t>Science</a:t>
            </a:r>
            <a:endParaRPr kumimoji="1" lang="ko-KR" altLang="en-US" sz="2400" b="1">
              <a:effectLst>
                <a:outerShdw blurRad="25400" dist="25400" dir="2700000" algn="tl" rotWithShape="0">
                  <a:prstClr val="black">
                    <a:alpha val="50000"/>
                  </a:prstClr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37857" y="1598591"/>
            <a:ext cx="1479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>
                <a:effectLst>
                  <a:outerShdw blurRad="25400" dist="25400" dir="2700000" algn="tl" rotWithShape="0">
                    <a:prstClr val="black">
                      <a:alpha val="50000"/>
                    </a:prstClr>
                  </a:outerShdw>
                </a:effectLst>
              </a:rPr>
              <a:t>Statistics</a:t>
            </a:r>
            <a:endParaRPr kumimoji="1" lang="ko-KR" altLang="en-US" sz="2400" b="1">
              <a:effectLst>
                <a:outerShdw blurRad="25400" dist="25400" dir="2700000" algn="tl" rotWithShape="0">
                  <a:prstClr val="black">
                    <a:alpha val="50000"/>
                  </a:prst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69087" y="5669141"/>
            <a:ext cx="2008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>
                <a:effectLst>
                  <a:outerShdw blurRad="25400" dist="25400" dir="2700000" algn="tl" rotWithShape="0">
                    <a:prstClr val="black">
                      <a:alpha val="50000"/>
                    </a:prstClr>
                  </a:outerShdw>
                </a:effectLst>
              </a:rPr>
              <a:t>Data Mining</a:t>
            </a:r>
            <a:endParaRPr kumimoji="1" lang="ko-KR" altLang="en-US" sz="2400" b="1">
              <a:effectLst>
                <a:outerShdw blurRad="25400" dist="25400" dir="2700000" algn="tl" rotWithShape="0">
                  <a:prstClr val="black">
                    <a:alpha val="50000"/>
                  </a:prst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69312" y="321674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컴퓨터 비전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50056" y="369570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자연어처리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0655" y="275846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뉴럴 네트워크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04740" y="25098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회귀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51082" y="48021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연관분석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07309" y="48090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패턴인식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08075" y="44421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추천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33342" y="2933186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베이지안 네트워크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66075" y="21119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확률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22191" y="2069088"/>
            <a:ext cx="156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i="1"/>
              <a:t>Statistical ML</a:t>
            </a:r>
            <a:endParaRPr kumimoji="1" lang="ko-KR" altLang="en-US" i="1"/>
          </a:p>
        </p:txBody>
      </p:sp>
      <p:sp>
        <p:nvSpPr>
          <p:cNvPr id="22" name="TextBox 21"/>
          <p:cNvSpPr txBox="1"/>
          <p:nvPr/>
        </p:nvSpPr>
        <p:spPr>
          <a:xfrm>
            <a:off x="4835669" y="23235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인공지능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69309" y="51815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빅데이터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05610" y="381538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>
                <a:latin typeface="+mj-lt"/>
              </a:rPr>
              <a:t>리소스 분류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해커에게 전해들은 머신러닝</a:t>
            </a:r>
            <a:r>
              <a:rPr lang="en-US" altLang="ko-KR" dirty="0" smtClean="0">
                <a:hlinkClick r:id="rId3"/>
              </a:rPr>
              <a:t>, </a:t>
            </a:r>
            <a:r>
              <a:rPr lang="ko-KR" altLang="en-US" dirty="0" err="1" smtClean="0">
                <a:hlinkClick r:id="rId3"/>
              </a:rPr>
              <a:t>한빛미디어</a:t>
            </a:r>
            <a:r>
              <a:rPr lang="ko-KR" altLang="en-US" dirty="0" smtClean="0">
                <a:hlinkClick r:id="rId3"/>
              </a:rPr>
              <a:t> 리얼타임 세미나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31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1566862"/>
            <a:ext cx="7820025" cy="37242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모두를 위한 머신러닝 시즌</a:t>
            </a:r>
            <a:r>
              <a:rPr lang="en-US" altLang="ko-KR" dirty="0" smtClean="0">
                <a:hlinkClick r:id="rId3"/>
              </a:rPr>
              <a:t>1, </a:t>
            </a:r>
            <a:r>
              <a:rPr lang="ko-KR" altLang="en-US" dirty="0" smtClean="0">
                <a:hlinkClick r:id="rId3"/>
              </a:rPr>
              <a:t>김성훈 교수님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065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980304"/>
            <a:ext cx="7658100" cy="509587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First Dark Age (1969~1986, 17)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모두를 위한 머신러닝 시즌</a:t>
            </a:r>
            <a:r>
              <a:rPr lang="en-US" altLang="ko-KR" dirty="0" smtClean="0">
                <a:hlinkClick r:id="rId3"/>
              </a:rPr>
              <a:t>1, </a:t>
            </a:r>
            <a:r>
              <a:rPr lang="ko-KR" altLang="en-US" dirty="0" smtClean="0">
                <a:hlinkClick r:id="rId3"/>
              </a:rPr>
              <a:t>김성훈 교수님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90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0"/>
            <a:ext cx="10115550" cy="615315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95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80" y="820087"/>
            <a:ext cx="10022378" cy="569648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Neural-Network: </a:t>
            </a:r>
            <a:r>
              <a:rPr lang="ko-KR" altLang="en-US" dirty="0" smtClean="0"/>
              <a:t>두 번째 봄 </a:t>
            </a:r>
            <a:r>
              <a:rPr lang="en-US" altLang="ko-KR" dirty="0" smtClean="0"/>
              <a:t>(Second Spring)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04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Network Presentation[1/2]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>
                    <a:solidFill>
                      <a:srgbClr val="FF0000"/>
                    </a:solidFill>
                  </a:rPr>
                  <a:t>Layer 1 has 2 input </a:t>
                </a:r>
                <a:r>
                  <a:rPr lang="en-US" altLang="ko-KR" dirty="0" smtClean="0"/>
                  <a:t>nodes and </a:t>
                </a:r>
                <a:r>
                  <a:rPr lang="en-US" altLang="ko-KR" dirty="0" smtClean="0">
                    <a:solidFill>
                      <a:srgbClr val="FF0000"/>
                    </a:solidFill>
                  </a:rPr>
                  <a:t>Layer 2 has 4 </a:t>
                </a:r>
                <a:r>
                  <a:rPr lang="en-US" altLang="ko-KR" dirty="0" smtClean="0"/>
                  <a:t>activation nodes</a:t>
                </a:r>
              </a:p>
              <a:p>
                <a:r>
                  <a:rPr lang="en-US" altLang="ko-KR" dirty="0" smtClean="0"/>
                  <a:t>Dimension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is going to be 4x3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 smtClean="0"/>
                  <a:t>=2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dirty="0" smtClean="0"/>
                  <a:t>=4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+1)=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2" t="-2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https://d3c33hcgiwev3.cloudfront.net/imageAssetProxy.v1/0rgjYLDeEeajLxLfjQiSjg_0c07c56839f8d6e8d7b0d09acedc88fd_Screenshot-2016-11-22-10.08.51.png?expiry=1486080000000&amp;hmac=FC3-FJ3svgr2M36a_v55ss3Rm2Mp0DjPGpyyLucqdo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274" y="2035317"/>
            <a:ext cx="7919385" cy="443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05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amo.githubusercontent.com/95831ed749747fd9b13f468f3c410c73c319bec0/687474703a2f2f692e696d6775722e636f6d2f6836796d59623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562" y="3833493"/>
            <a:ext cx="3769513" cy="302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amo.githubusercontent.com/8248b9cfdfd7929b31745f70eb11056a6a9db073/687474703a2f2f692e696d6775722e636f6d2f594464326d6d57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037" y="1009561"/>
            <a:ext cx="3648941" cy="279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 </a:t>
            </a:r>
            <a:r>
              <a:rPr lang="en-US" altLang="ko-KR" dirty="0" smtClean="0"/>
              <a:t>Presentation[2/2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5" name="Picture 2" descr="https://camo.githubusercontent.com/acbf42b75ca76cd3936a97f316b509cefde18383/687474703a2f2f692e696d6775722e636f6d2f77423667386b372e706e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61" y="1087395"/>
            <a:ext cx="4608213" cy="566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61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4" y="185737"/>
            <a:ext cx="10261465" cy="617061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New Cost function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060881"/>
            <a:ext cx="10972800" cy="54018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93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Backpropagation: gradient computation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1044189"/>
            <a:ext cx="9353550" cy="52482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81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postfiles9.naver.net/20160727_88/atelierjpro_1469623702396zxGM0_PNG/%BD%BD%B6%F3%C0%CC%B5%E55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899" y="0"/>
            <a:ext cx="8816975" cy="661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딥러닝 </a:t>
            </a:r>
            <a:r>
              <a:rPr lang="en-US" altLang="ko-KR" dirty="0" smtClean="0">
                <a:hlinkClick r:id="rId3"/>
              </a:rPr>
              <a:t>6. Fully Connected Neural Network, </a:t>
            </a:r>
            <a:r>
              <a:rPr lang="ko-KR" altLang="en-US" dirty="0" err="1" smtClean="0">
                <a:hlinkClick r:id="rId3"/>
              </a:rPr>
              <a:t>홍정모</a:t>
            </a:r>
            <a:r>
              <a:rPr lang="ko-KR" altLang="en-US" dirty="0" smtClean="0">
                <a:hlinkClick r:id="rId3"/>
              </a:rPr>
              <a:t> 교수님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95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0" y="1344881"/>
            <a:ext cx="5918200" cy="502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2163609" y="395981"/>
                <a:ext cx="807221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>
                          <a:latin typeface="Cambria Math" charset="0"/>
                          <a:cs typeface="Verdana" charset="0"/>
                        </a:rPr>
                        <m:t>𝐀𝐈</m:t>
                      </m:r>
                      <m:r>
                        <a:rPr lang="en-US" altLang="ko-KR" sz="3200" b="1" i="0">
                          <a:latin typeface="Cambria Math" charset="0"/>
                          <a:cs typeface="Verdana" charset="0"/>
                        </a:rPr>
                        <m:t>⊃</m:t>
                      </m:r>
                      <m:r>
                        <a:rPr lang="en-US" altLang="ko-KR" sz="3200" b="1" i="0">
                          <a:latin typeface="Cambria Math" charset="0"/>
                          <a:cs typeface="Verdana" charset="0"/>
                        </a:rPr>
                        <m:t>𝐌𝐚𝐜𝐡𝐢𝐧𝐞</m:t>
                      </m:r>
                      <m:r>
                        <a:rPr lang="en-US" altLang="ko-KR" sz="3200" b="1" i="0">
                          <a:latin typeface="Cambria Math" charset="0"/>
                          <a:cs typeface="Verdana" charset="0"/>
                        </a:rPr>
                        <m:t> </m:t>
                      </m:r>
                      <m:r>
                        <a:rPr lang="en-US" altLang="ko-KR" sz="3200" b="1" i="0">
                          <a:latin typeface="Cambria Math" charset="0"/>
                          <a:cs typeface="Verdana" charset="0"/>
                        </a:rPr>
                        <m:t>𝐋𝐞𝐚𝐫𝐧𝐢𝐧𝐠</m:t>
                      </m:r>
                      <m:r>
                        <a:rPr lang="en-US" altLang="ko-KR" sz="3200" b="1" i="0">
                          <a:latin typeface="Cambria Math" charset="0"/>
                          <a:cs typeface="Verdana" charset="0"/>
                        </a:rPr>
                        <m:t>⊃</m:t>
                      </m:r>
                      <m:r>
                        <a:rPr lang="en-US" altLang="ko-KR" sz="3200" b="1" i="0">
                          <a:latin typeface="Cambria Math" charset="0"/>
                          <a:cs typeface="Verdana" charset="0"/>
                        </a:rPr>
                        <m:t>𝐃𝐞𝐞𝐩</m:t>
                      </m:r>
                      <m:r>
                        <a:rPr lang="en-US" altLang="ko-KR" sz="3200" b="1" i="0">
                          <a:latin typeface="Cambria Math" charset="0"/>
                          <a:cs typeface="Verdana" charset="0"/>
                        </a:rPr>
                        <m:t> </m:t>
                      </m:r>
                      <m:r>
                        <a:rPr lang="en-US" altLang="ko-KR" sz="3200" b="1" i="0">
                          <a:latin typeface="Cambria Math" charset="0"/>
                          <a:cs typeface="Verdana" charset="0"/>
                        </a:rPr>
                        <m:t>𝐋𝐞𝐚𝐫𝐧𝐢𝐧𝐠</m:t>
                      </m:r>
                    </m:oMath>
                  </m:oMathPara>
                </a14:m>
                <a:endParaRPr lang="ko-KR" altLang="ko-KR" sz="1600" b="1">
                  <a:latin typeface="+mj-lt"/>
                  <a:cs typeface="Verdana" charset="0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609" y="395981"/>
                <a:ext cx="8072210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5"/>
              </a:rPr>
              <a:t>출처</a:t>
            </a:r>
            <a:r>
              <a:rPr lang="en-US" altLang="ko-KR" dirty="0" smtClean="0">
                <a:hlinkClick r:id="rId5"/>
              </a:rPr>
              <a:t>: </a:t>
            </a:r>
            <a:r>
              <a:rPr lang="ko-KR" altLang="en-US" dirty="0" smtClean="0">
                <a:hlinkClick r:id="rId5"/>
              </a:rPr>
              <a:t>해커에게 전해들은 머신러닝</a:t>
            </a:r>
            <a:r>
              <a:rPr lang="en-US" altLang="ko-KR" dirty="0" smtClean="0">
                <a:hlinkClick r:id="rId5"/>
              </a:rPr>
              <a:t>, </a:t>
            </a:r>
            <a:r>
              <a:rPr lang="ko-KR" altLang="en-US" dirty="0" err="1" smtClean="0">
                <a:hlinkClick r:id="rId5"/>
              </a:rPr>
              <a:t>한빛미디어</a:t>
            </a:r>
            <a:r>
              <a:rPr lang="ko-KR" altLang="en-US" dirty="0" smtClean="0">
                <a:hlinkClick r:id="rId5"/>
              </a:rPr>
              <a:t> 리얼타임 세미나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30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blogfiles.naver.net/20160727_46/atelierjpro_1469623703648xtJi0_PNG/%BD%BD%B6%F3%C0%CC%B5%E5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419" y="28574"/>
            <a:ext cx="9021206" cy="676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딥러닝 </a:t>
            </a:r>
            <a:r>
              <a:rPr lang="en-US" altLang="ko-KR" dirty="0" smtClean="0">
                <a:hlinkClick r:id="rId3"/>
              </a:rPr>
              <a:t>6. Fully Connected Neural Network, </a:t>
            </a:r>
            <a:r>
              <a:rPr lang="ko-KR" altLang="en-US" dirty="0" err="1" smtClean="0">
                <a:hlinkClick r:id="rId3"/>
              </a:rPr>
              <a:t>홍정모</a:t>
            </a:r>
            <a:r>
              <a:rPr lang="ko-KR" altLang="en-US" dirty="0" smtClean="0">
                <a:hlinkClick r:id="rId3"/>
              </a:rPr>
              <a:t> 교수님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50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521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blogfiles.naver.net/20160727_224/atelierjpro_1469623704049nuo8d_PNG/%BD%BD%B6%F3%C0%CC%B5%E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14300"/>
            <a:ext cx="8699500" cy="652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딥러닝 </a:t>
            </a:r>
            <a:r>
              <a:rPr lang="en-US" altLang="ko-KR" dirty="0" smtClean="0">
                <a:hlinkClick r:id="rId3"/>
              </a:rPr>
              <a:t>6. Fully Connected Neural Network, </a:t>
            </a:r>
            <a:r>
              <a:rPr lang="ko-KR" altLang="en-US" dirty="0" err="1" smtClean="0">
                <a:hlinkClick r:id="rId3"/>
              </a:rPr>
              <a:t>홍정모</a:t>
            </a:r>
            <a:r>
              <a:rPr lang="ko-KR" altLang="en-US" dirty="0" smtClean="0">
                <a:hlinkClick r:id="rId3"/>
              </a:rPr>
              <a:t> 교수님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51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474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blogfiles.naver.net/20160727_99/atelierjpro_1469623704495yFg8X_PNG/%BD%BD%B6%F3%C0%CC%B5%E51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465" y="0"/>
            <a:ext cx="8061060" cy="604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2947" y="6356350"/>
            <a:ext cx="7630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동국대 </a:t>
            </a:r>
            <a:r>
              <a:rPr lang="ko-KR" altLang="en-US" dirty="0" err="1" smtClean="0"/>
              <a:t>홍정모</a:t>
            </a:r>
            <a:r>
              <a:rPr lang="ko-KR" altLang="en-US" dirty="0" smtClean="0"/>
              <a:t> 교수님</a:t>
            </a:r>
            <a:r>
              <a:rPr lang="en-US" altLang="ko-KR" dirty="0" smtClean="0"/>
              <a:t>, </a:t>
            </a:r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</a:t>
            </a:r>
            <a:r>
              <a:rPr lang="ko-KR" altLang="en-US" dirty="0" smtClean="0">
                <a:hlinkClick r:id="rId3"/>
              </a:rPr>
              <a:t>blog.naver.com/atelierjpro/220773276384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52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30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6612" y="2767281"/>
            <a:ext cx="7038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b="1" dirty="0" smtClean="0"/>
              <a:t>Multi-layer Perceptron: </a:t>
            </a:r>
            <a:r>
              <a:rPr kumimoji="1" lang="ko-KR" altLang="en-US" sz="4000" b="1" dirty="0" smtClean="0"/>
              <a:t>예시</a:t>
            </a:r>
            <a:endParaRPr kumimoji="1" lang="en-US" altLang="ko-KR" sz="40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53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612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Database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Digit number data</a:t>
            </a:r>
          </a:p>
          <a:p>
            <a:pPr lvl="1"/>
            <a:r>
              <a:rPr lang="en-US" altLang="ko-KR" dirty="0" smtClean="0"/>
              <a:t>Deep Learning</a:t>
            </a:r>
            <a:r>
              <a:rPr lang="en-US" altLang="ko-KR" dirty="0"/>
              <a:t>, Top-guru, </a:t>
            </a:r>
            <a:r>
              <a:rPr lang="en-US" altLang="ko-KR" dirty="0" smtClean="0"/>
              <a:t>Yann </a:t>
            </a:r>
            <a:r>
              <a:rPr lang="en-US" altLang="ko-KR" dirty="0" err="1" smtClean="0"/>
              <a:t>LeCun</a:t>
            </a:r>
            <a:r>
              <a:rPr lang="en-US" altLang="ko-KR" dirty="0" smtClean="0"/>
              <a:t>, </a:t>
            </a:r>
            <a:r>
              <a:rPr lang="ko-KR" altLang="en-US" dirty="0" err="1"/>
              <a:t>뉴욕대</a:t>
            </a:r>
            <a:r>
              <a:rPr lang="ko-KR" altLang="en-US" dirty="0"/>
              <a:t> 교수</a:t>
            </a:r>
          </a:p>
          <a:p>
            <a:endParaRPr lang="ko-KR" altLang="en-US" dirty="0"/>
          </a:p>
          <a:p>
            <a:r>
              <a:rPr lang="ko-KR" altLang="en-US" dirty="0"/>
              <a:t>학습 데이터 </a:t>
            </a:r>
            <a:r>
              <a:rPr lang="en-US" altLang="ko-KR" dirty="0"/>
              <a:t>60,000</a:t>
            </a:r>
          </a:p>
          <a:p>
            <a:endParaRPr lang="en-US" altLang="ko-KR" dirty="0"/>
          </a:p>
          <a:p>
            <a:r>
              <a:rPr lang="ko-KR" altLang="en-US" dirty="0"/>
              <a:t>테스팅 데이터 </a:t>
            </a:r>
            <a:r>
              <a:rPr lang="en-US" altLang="ko-KR" dirty="0"/>
              <a:t>10,000</a:t>
            </a:r>
          </a:p>
          <a:p>
            <a:endParaRPr lang="en-US" altLang="ko-KR" dirty="0"/>
          </a:p>
          <a:p>
            <a:r>
              <a:rPr lang="ko-KR" altLang="en-US" dirty="0"/>
              <a:t>전처리 완료 데이터 </a:t>
            </a:r>
            <a:r>
              <a:rPr lang="en-US" altLang="ko-KR" dirty="0"/>
              <a:t>(size, label, color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http://yann.lecun.com/exdb/mnist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코드 위치</a:t>
            </a:r>
            <a:endParaRPr lang="en-US" altLang="ko-KR" dirty="0" smtClean="0"/>
          </a:p>
          <a:p>
            <a:pPr lvl="1"/>
            <a:r>
              <a:rPr lang="en-US" altLang="ko-KR" dirty="0">
                <a:solidFill>
                  <a:srgbClr val="FF0000"/>
                </a:solidFill>
                <a:hlinkClick r:id="rId3"/>
              </a:rPr>
              <a:t>https://</a:t>
            </a:r>
            <a:r>
              <a:rPr lang="en-US" altLang="ko-KR" dirty="0" smtClean="0">
                <a:solidFill>
                  <a:srgbClr val="FF0000"/>
                </a:solidFill>
                <a:hlinkClick r:id="rId3"/>
              </a:rPr>
              <a:t>github.com/leejaymin/TensorFlowLecture/blob/master/0.1.Fundamental_Neural_Network/ex4/ex4_jemin.ipynb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966" y="183570"/>
            <a:ext cx="5042469" cy="2720563"/>
          </a:xfrm>
          <a:prstGeom prst="rect">
            <a:avLst/>
          </a:prstGeom>
        </p:spPr>
      </p:pic>
      <p:pic>
        <p:nvPicPr>
          <p:cNvPr id="6" name="Picture 2" descr="https://camo.githubusercontent.com/b06741b45df8ffe29c7de999ab2ec4ff6b2965ba/687474703a2f2f6e657572616c6e6574776f726b73616e64646565706c6561726e696e672e636f6d2f696d616765732f6d6e6973745f3130305f64696769747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966" y="2956613"/>
            <a:ext cx="2967038" cy="237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54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371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13252" y="501720"/>
            <a:ext cx="5457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smtClean="0"/>
              <a:t>Facebook AI Research (FAIR)</a:t>
            </a:r>
            <a:endParaRPr kumimoji="1" lang="en-US" altLang="ko-KR" sz="3200" dirty="0"/>
          </a:p>
        </p:txBody>
      </p:sp>
      <p:pic>
        <p:nvPicPr>
          <p:cNvPr id="1028" name="Picture 4" descr="Lecun Yann facebook AI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781175"/>
            <a:ext cx="5834062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557" y="1781175"/>
            <a:ext cx="6116366" cy="3267075"/>
          </a:xfrm>
          <a:prstGeom prst="rect">
            <a:avLst/>
          </a:prstGeom>
        </p:spPr>
      </p:pic>
      <p:pic>
        <p:nvPicPr>
          <p:cNvPr id="1034" name="Picture 10" descr="http://immersiveeducation.org/sites/default/files/styles/seven-product-node/public/product-images/Harvard-Logo%20large%2020.jpg?itok=SNj61Pb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475" y="5237970"/>
            <a:ext cx="2911475" cy="142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55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773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588962"/>
            <a:ext cx="11078754" cy="53800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56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006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dirty="0" smtClean="0"/>
              <a:t>Three layer Neural </a:t>
            </a:r>
            <a:r>
              <a:rPr kumimoji="1" lang="en-US" altLang="ko-KR" dirty="0"/>
              <a:t>Net.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dirty="0"/>
              <a:t>Input layer= 20x20+1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dirty="0"/>
              <a:t>Hidden </a:t>
            </a:r>
            <a:r>
              <a:rPr kumimoji="1" lang="en-US" altLang="ko-KR" dirty="0" smtClean="0"/>
              <a:t>layer= </a:t>
            </a:r>
            <a:r>
              <a:rPr kumimoji="1" lang="en-US" altLang="ko-KR" dirty="0"/>
              <a:t>25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dirty="0"/>
              <a:t>Output </a:t>
            </a:r>
            <a:r>
              <a:rPr kumimoji="1" lang="en-US" altLang="ko-KR" dirty="0" smtClean="0"/>
              <a:t>layer= </a:t>
            </a:r>
            <a:r>
              <a:rPr kumimoji="1" lang="en-US" altLang="ko-KR" dirty="0"/>
              <a:t>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0" y="980304"/>
            <a:ext cx="5892582" cy="562827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Network Model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57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6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Training set accuracy: 97%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8" y="1585955"/>
            <a:ext cx="1651926" cy="51355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0" y="1585955"/>
            <a:ext cx="1509427" cy="513552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58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49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8192" y="2675838"/>
            <a:ext cx="84356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b="1" dirty="0" smtClean="0"/>
              <a:t>Go deeper: Deep Neural Network</a:t>
            </a:r>
          </a:p>
          <a:p>
            <a:pPr algn="ctr"/>
            <a:r>
              <a:rPr kumimoji="1" lang="en-US" altLang="ko-KR" sz="4000" dirty="0" err="1" smtClean="0"/>
              <a:t>a.k.a</a:t>
            </a:r>
            <a:r>
              <a:rPr kumimoji="1" lang="en-US" altLang="ko-KR" sz="4000" dirty="0" smtClean="0"/>
              <a:t> Deep Learning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59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227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549" y="1059275"/>
            <a:ext cx="8488902" cy="53998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3106" y="381538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>
                <a:latin typeface="+mj-lt"/>
              </a:rPr>
              <a:t>시간에 따른 변화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출처</a:t>
            </a:r>
            <a:r>
              <a:rPr lang="en-US" altLang="ko-KR" dirty="0" smtClean="0">
                <a:hlinkClick r:id="rId4"/>
              </a:rPr>
              <a:t>: </a:t>
            </a:r>
            <a:r>
              <a:rPr lang="ko-KR" altLang="en-US" dirty="0" smtClean="0">
                <a:hlinkClick r:id="rId4"/>
              </a:rPr>
              <a:t>해커에게 전해들은 머신러닝</a:t>
            </a:r>
            <a:r>
              <a:rPr lang="en-US" altLang="ko-KR" dirty="0" smtClean="0">
                <a:hlinkClick r:id="rId4"/>
              </a:rPr>
              <a:t>, </a:t>
            </a:r>
            <a:r>
              <a:rPr lang="ko-KR" altLang="en-US" dirty="0" err="1" smtClean="0">
                <a:hlinkClick r:id="rId4"/>
              </a:rPr>
              <a:t>한빛미디어</a:t>
            </a:r>
            <a:r>
              <a:rPr lang="ko-KR" altLang="en-US" dirty="0" smtClean="0">
                <a:hlinkClick r:id="rId4"/>
              </a:rPr>
              <a:t> 리얼타임 세미나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269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13037" y="115330"/>
            <a:ext cx="11640065" cy="533063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rgbClr val="FFC000"/>
                </a:solidFill>
              </a:rPr>
              <a:t>Table of Contents</a:t>
            </a:r>
            <a:endParaRPr lang="ko-KR" altLang="en-US" sz="3000" dirty="0">
              <a:solidFill>
                <a:srgbClr val="FFC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13037" y="648393"/>
            <a:ext cx="11640065" cy="6073082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altLang="ko-KR" sz="1800" b="1" dirty="0" smtClean="0">
                <a:solidFill>
                  <a:schemeClr val="bg1">
                    <a:lumMod val="85000"/>
                  </a:schemeClr>
                </a:solidFill>
              </a:rPr>
              <a:t>Fundamental Machine Learning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>
                <a:solidFill>
                  <a:schemeClr val="bg1">
                    <a:lumMod val="85000"/>
                  </a:schemeClr>
                </a:solidFill>
              </a:rPr>
              <a:t>Linear Regression: </a:t>
            </a:r>
            <a:r>
              <a:rPr lang="en-US" altLang="ko-KR" sz="1800" dirty="0" smtClean="0">
                <a:solidFill>
                  <a:schemeClr val="bg1">
                    <a:lumMod val="85000"/>
                  </a:schemeClr>
                </a:solidFill>
              </a:rPr>
              <a:t>Gradient Descent Algorithm (optimization)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>
                <a:solidFill>
                  <a:schemeClr val="bg1">
                    <a:lumMod val="85000"/>
                  </a:schemeClr>
                </a:solidFill>
              </a:rPr>
              <a:t>Logistic Regression (Single Neuron=Perceptron):</a:t>
            </a:r>
            <a:r>
              <a:rPr lang="en-US" altLang="ko-KR" sz="1800" dirty="0" smtClean="0">
                <a:solidFill>
                  <a:schemeClr val="bg1">
                    <a:lumMod val="85000"/>
                  </a:schemeClr>
                </a:solidFill>
              </a:rPr>
              <a:t> Sigmoid (Logistic function), Convexity, </a:t>
            </a:r>
            <a:br>
              <a:rPr lang="en-US" altLang="ko-KR" sz="18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800" dirty="0" smtClean="0">
                <a:solidFill>
                  <a:schemeClr val="bg1">
                    <a:lumMod val="85000"/>
                  </a:schemeClr>
                </a:solidFill>
              </a:rPr>
              <a:t>Cross Entropy, Decision Boundary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>
                <a:solidFill>
                  <a:schemeClr val="bg1">
                    <a:lumMod val="85000"/>
                  </a:schemeClr>
                </a:solidFill>
              </a:rPr>
              <a:t>Multiple Perceptron (Hidden Layer): </a:t>
            </a:r>
            <a:r>
              <a:rPr lang="en-US" altLang="ko-KR" sz="1800" dirty="0" smtClean="0">
                <a:solidFill>
                  <a:schemeClr val="bg1">
                    <a:lumMod val="85000"/>
                  </a:schemeClr>
                </a:solidFill>
              </a:rPr>
              <a:t>Backpropagation algorithm</a:t>
            </a:r>
          </a:p>
          <a:p>
            <a:pPr>
              <a:lnSpc>
                <a:spcPct val="160000"/>
              </a:lnSpc>
            </a:pPr>
            <a:r>
              <a:rPr lang="en-US" altLang="ko-KR" sz="1800" b="1" dirty="0" smtClean="0">
                <a:solidFill>
                  <a:srgbClr val="0070C0"/>
                </a:solidFill>
              </a:rPr>
              <a:t>Deep Neural Network Breakthrough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/>
              <a:t>Rebirth of Neural Network, renamed DNN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/>
              <a:t>DNN, </a:t>
            </a:r>
            <a:r>
              <a:rPr lang="en-US" altLang="ko-KR" sz="1800" b="1" dirty="0" err="1" smtClean="0"/>
              <a:t>ReLU</a:t>
            </a:r>
            <a:r>
              <a:rPr lang="en-US" altLang="ko-KR" sz="1800" b="1" dirty="0" smtClean="0"/>
              <a:t>, Pre-training, Dropout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/>
              <a:t>Convolutional Neural Network (CNN) </a:t>
            </a:r>
            <a:endParaRPr lang="en-US" altLang="ko-KR" sz="1800" b="1" dirty="0">
              <a:solidFill>
                <a:srgbClr val="0070C0"/>
              </a:solidFill>
            </a:endParaRPr>
          </a:p>
          <a:p>
            <a:pPr lvl="1">
              <a:lnSpc>
                <a:spcPct val="160000"/>
              </a:lnSpc>
            </a:pPr>
            <a:r>
              <a:rPr lang="en-US" altLang="ko-KR" sz="1800" b="1" dirty="0"/>
              <a:t>Recurrent Neural Network (RNN)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60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07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 BIG problem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13037" y="1087394"/>
            <a:ext cx="11640065" cy="540865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Backpropagation just did not work well for normal neural networks with many layers</a:t>
            </a:r>
          </a:p>
          <a:p>
            <a:r>
              <a:rPr lang="en-US" altLang="ko-KR" dirty="0" smtClean="0"/>
              <a:t>Other rising machine Learning algorithms: SVM, Radom-Forest, EM, etc.</a:t>
            </a:r>
          </a:p>
          <a:p>
            <a:pPr lvl="1"/>
            <a:r>
              <a:rPr lang="en-US" altLang="ko-KR" dirty="0"/>
              <a:t>Statistical method</a:t>
            </a:r>
          </a:p>
          <a:p>
            <a:pPr lvl="2"/>
            <a:r>
              <a:rPr lang="en-US" altLang="ko-KR" dirty="0"/>
              <a:t>Chou-</a:t>
            </a:r>
            <a:r>
              <a:rPr lang="en-US" altLang="ko-KR" dirty="0" err="1"/>
              <a:t>Fasman</a:t>
            </a:r>
            <a:r>
              <a:rPr lang="en-US" altLang="ko-KR" dirty="0"/>
              <a:t> method ~ 50</a:t>
            </a:r>
            <a:r>
              <a:rPr lang="en-US" altLang="ko-KR" dirty="0" smtClean="0"/>
              <a:t>%</a:t>
            </a:r>
            <a:endParaRPr lang="en-US" altLang="ko-KR" dirty="0"/>
          </a:p>
          <a:p>
            <a:pPr lvl="1"/>
            <a:r>
              <a:rPr lang="en-US" altLang="ko-KR" dirty="0"/>
              <a:t>Nearest neighbors ~50~60</a:t>
            </a:r>
            <a:r>
              <a:rPr lang="en-US" altLang="ko-KR" dirty="0" smtClean="0"/>
              <a:t>%</a:t>
            </a:r>
            <a:endParaRPr lang="en-US" altLang="ko-KR" dirty="0"/>
          </a:p>
          <a:p>
            <a:pPr lvl="1"/>
            <a:r>
              <a:rPr lang="en-US" altLang="ko-KR" dirty="0"/>
              <a:t>Neural networks ~75% (Breakthrough</a:t>
            </a:r>
            <a:r>
              <a:rPr lang="en-US" altLang="ko-KR" dirty="0" smtClean="0"/>
              <a:t>!), </a:t>
            </a:r>
            <a:r>
              <a:rPr lang="en-US" altLang="ko-KR" dirty="0" smtClean="0">
                <a:solidFill>
                  <a:srgbClr val="FF0000"/>
                </a:solidFill>
              </a:rPr>
              <a:t>1986 </a:t>
            </a:r>
            <a:r>
              <a:rPr lang="en-US" altLang="ko-KR" dirty="0">
                <a:solidFill>
                  <a:srgbClr val="FF0000"/>
                </a:solidFill>
              </a:rPr>
              <a:t>(Dark age for 20 years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Support Vector Machine (SVM) ~ 75</a:t>
            </a:r>
            <a:r>
              <a:rPr lang="en-US" altLang="ko-KR" dirty="0" smtClean="0"/>
              <a:t>%</a:t>
            </a:r>
            <a:endParaRPr lang="en-US" altLang="ko-KR" dirty="0"/>
          </a:p>
          <a:p>
            <a:pPr lvl="1"/>
            <a:r>
              <a:rPr lang="en-US" altLang="ko-KR" dirty="0"/>
              <a:t>HMM ~ 75</a:t>
            </a:r>
            <a:r>
              <a:rPr lang="en-US" altLang="ko-KR" dirty="0" smtClean="0"/>
              <a:t>%</a:t>
            </a:r>
            <a:endParaRPr lang="en-US" altLang="ko-KR" dirty="0"/>
          </a:p>
          <a:p>
            <a:pPr lvl="1"/>
            <a:r>
              <a:rPr lang="en-US" altLang="ko-KR" dirty="0"/>
              <a:t>Random Forest ~75</a:t>
            </a:r>
            <a:r>
              <a:rPr lang="en-US" altLang="ko-KR" dirty="0" smtClean="0"/>
              <a:t>%</a:t>
            </a:r>
          </a:p>
          <a:p>
            <a:pPr lvl="1"/>
            <a:r>
              <a:rPr lang="en-US" altLang="ko-KR" dirty="0" smtClean="0"/>
              <a:t>Deep Learning ~88%, </a:t>
            </a:r>
            <a:r>
              <a:rPr lang="en-US" altLang="ko-KR" dirty="0" smtClean="0">
                <a:solidFill>
                  <a:srgbClr val="FF0000"/>
                </a:solidFill>
              </a:rPr>
              <a:t>2006 (rebirth of neural net. with big data).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61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529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포기하지 않는 연구</a:t>
            </a:r>
            <a:r>
              <a:rPr lang="en-US" altLang="ko-KR" dirty="0" smtClean="0"/>
              <a:t>: 20</a:t>
            </a:r>
            <a:r>
              <a:rPr lang="ko-KR" altLang="en-US" dirty="0" smtClean="0"/>
              <a:t>년간의 겨울 </a:t>
            </a:r>
            <a:r>
              <a:rPr lang="en-US" altLang="ko-KR" dirty="0" smtClean="0"/>
              <a:t>(1986-2016)</a:t>
            </a:r>
          </a:p>
          <a:p>
            <a:r>
              <a:rPr lang="ko-KR" altLang="en-US" dirty="0" smtClean="0"/>
              <a:t>인공지능과 </a:t>
            </a:r>
            <a:r>
              <a:rPr lang="ko-KR" altLang="en-US" dirty="0"/>
              <a:t>딥러닝 </a:t>
            </a:r>
            <a:r>
              <a:rPr lang="ko-KR" altLang="en-US" dirty="0">
                <a:solidFill>
                  <a:srgbClr val="FF0000"/>
                </a:solidFill>
              </a:rPr>
              <a:t>빅데이터</a:t>
            </a:r>
            <a:r>
              <a:rPr lang="ko-KR" altLang="en-US" dirty="0"/>
              <a:t> 안고 </a:t>
            </a:r>
            <a:r>
              <a:rPr lang="ko-KR" altLang="en-US" dirty="0" smtClean="0"/>
              <a:t>부활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120" y="2319251"/>
            <a:ext cx="7245586" cy="452944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Rebirth of Neural </a:t>
            </a:r>
            <a:r>
              <a:rPr lang="en-US" altLang="ko-KR" dirty="0" smtClean="0"/>
              <a:t>Network: </a:t>
            </a:r>
            <a:r>
              <a:rPr lang="en-US" altLang="ko-KR" dirty="0" smtClean="0">
                <a:solidFill>
                  <a:srgbClr val="0070C0"/>
                </a:solidFill>
              </a:rPr>
              <a:t>Third Spring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62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83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Deep Learning</a:t>
            </a:r>
            <a:r>
              <a:rPr lang="ko-KR" altLang="en-US" dirty="0" smtClean="0"/>
              <a:t>의 혁신</a:t>
            </a:r>
            <a:r>
              <a:rPr lang="en-US" altLang="ko-KR" dirty="0" smtClean="0"/>
              <a:t>[1/4]: Google Intern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36" y="4029255"/>
            <a:ext cx="5388087" cy="28287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6" y="980304"/>
            <a:ext cx="5045183" cy="30803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124" y="980304"/>
            <a:ext cx="6339093" cy="3361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01124" y="4866889"/>
            <a:ext cx="6147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Phonemes: </a:t>
            </a:r>
          </a:p>
          <a:p>
            <a:r>
              <a:rPr lang="ko-KR" altLang="en-US" dirty="0" smtClean="0"/>
              <a:t>어떤 언어에서 의미 구별 기능을 갖는 </a:t>
            </a:r>
            <a:r>
              <a:rPr lang="ko-KR" altLang="en-US" dirty="0" err="1" smtClean="0"/>
              <a:t>음성상의</a:t>
            </a:r>
            <a:r>
              <a:rPr lang="ko-KR" altLang="en-US" dirty="0" smtClean="0"/>
              <a:t> 최소 단위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63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527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Deep Learning</a:t>
            </a:r>
            <a:r>
              <a:rPr lang="ko-KR" altLang="en-US" dirty="0"/>
              <a:t>의 혁신</a:t>
            </a:r>
            <a:r>
              <a:rPr lang="en-US" altLang="ko-KR" dirty="0" smtClean="0"/>
              <a:t>[2/4]: Competition </a:t>
            </a:r>
            <a:r>
              <a:rPr lang="ko-KR" altLang="en-US" dirty="0" smtClean="0"/>
              <a:t>우승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1300162"/>
            <a:ext cx="7258050" cy="517904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64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247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13037" y="115330"/>
            <a:ext cx="11640065" cy="8649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Deep Learning</a:t>
            </a:r>
            <a:r>
              <a:rPr lang="ko-KR" altLang="en-US" dirty="0" smtClean="0"/>
              <a:t>의 혁신</a:t>
            </a:r>
            <a:r>
              <a:rPr lang="en-US" altLang="ko-KR" dirty="0" smtClean="0"/>
              <a:t>[3/4]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1107904"/>
            <a:ext cx="9291638" cy="532273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65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871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ImageNet Classification</a:t>
            </a:r>
          </a:p>
          <a:p>
            <a:pPr lvl="1"/>
            <a:r>
              <a:rPr lang="en-US" altLang="ko-KR" dirty="0" smtClean="0"/>
              <a:t>Top-rank: </a:t>
            </a:r>
            <a:r>
              <a:rPr lang="en-US" altLang="ko-KR" dirty="0" err="1" smtClean="0"/>
              <a:t>Krizhevsky</a:t>
            </a:r>
            <a:r>
              <a:rPr lang="en-US" altLang="ko-KR" dirty="0" smtClean="0"/>
              <a:t> and </a:t>
            </a:r>
            <a:r>
              <a:rPr lang="en-US" altLang="ko-KR" dirty="0" err="1" smtClean="0"/>
              <a:t>hinton</a:t>
            </a:r>
            <a:r>
              <a:rPr lang="en-US" altLang="ko-KR" dirty="0" smtClean="0"/>
              <a:t> et al.(convent)</a:t>
            </a:r>
          </a:p>
          <a:p>
            <a:pPr lvl="2"/>
            <a:r>
              <a:rPr lang="en-US" altLang="ko-KR" dirty="0" smtClean="0"/>
              <a:t>16.4% error (top-5)</a:t>
            </a:r>
          </a:p>
          <a:p>
            <a:pPr lvl="1"/>
            <a:r>
              <a:rPr lang="en-US" altLang="ko-KR" dirty="0" smtClean="0"/>
              <a:t>Second-rank: Next best (non-convent)</a:t>
            </a:r>
          </a:p>
          <a:p>
            <a:pPr lvl="2"/>
            <a:r>
              <a:rPr lang="en-US" altLang="ko-KR" dirty="0" smtClean="0"/>
              <a:t>26.2% error</a:t>
            </a:r>
            <a:endParaRPr lang="ko-KR" altLang="en-US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13037" y="115330"/>
            <a:ext cx="11640065" cy="8649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Deep Learning</a:t>
            </a:r>
            <a:r>
              <a:rPr lang="ko-KR" altLang="en-US" dirty="0" smtClean="0"/>
              <a:t>의 혁신</a:t>
            </a:r>
            <a:r>
              <a:rPr lang="en-US" altLang="ko-KR" dirty="0" smtClean="0"/>
              <a:t>[4/4]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675" y="2844714"/>
            <a:ext cx="4598276" cy="36671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675" y="1212079"/>
            <a:ext cx="4616325" cy="15371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3" y="2998616"/>
            <a:ext cx="7058025" cy="38481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66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24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152400"/>
            <a:ext cx="8867775" cy="65532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67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745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47662"/>
            <a:ext cx="8058150" cy="616267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68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91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문제점과 해결점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Algorithm</a:t>
            </a:r>
            <a:r>
              <a:rPr lang="ko-KR" altLang="en-US" dirty="0" smtClean="0"/>
              <a:t>적 문제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Solution</a:t>
            </a:r>
          </a:p>
          <a:p>
            <a:pPr lvl="2"/>
            <a:r>
              <a:rPr lang="en-US" altLang="ko-KR" dirty="0" smtClean="0"/>
              <a:t>Vanishing Gradient -&gt;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 (new activation function)</a:t>
            </a:r>
          </a:p>
          <a:p>
            <a:pPr lvl="2"/>
            <a:r>
              <a:rPr lang="en-US" altLang="ko-KR" dirty="0" smtClean="0"/>
              <a:t>Local minimum problem -&gt; pre-training, Restricted-Boltzmann-Machine(RBM), batch normalization (ICML’15)</a:t>
            </a:r>
          </a:p>
          <a:p>
            <a:pPr lvl="2"/>
            <a:r>
              <a:rPr lang="en-US" altLang="ko-KR" dirty="0"/>
              <a:t>Overfitting -&gt; Dropout, </a:t>
            </a:r>
            <a:r>
              <a:rPr lang="en-US" altLang="ko-KR" dirty="0" smtClean="0"/>
              <a:t>Big-Data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Training Data</a:t>
            </a:r>
            <a:r>
              <a:rPr lang="ko-KR" altLang="en-US" dirty="0"/>
              <a:t>의 부족</a:t>
            </a:r>
            <a:endParaRPr lang="en-US" altLang="ko-KR" dirty="0"/>
          </a:p>
          <a:p>
            <a:pPr lvl="1"/>
            <a:r>
              <a:rPr lang="en-US" altLang="ko-KR" dirty="0" smtClean="0"/>
              <a:t>Solution</a:t>
            </a:r>
          </a:p>
          <a:p>
            <a:pPr lvl="2"/>
            <a:r>
              <a:rPr lang="en-US" altLang="ko-KR" dirty="0" smtClean="0"/>
              <a:t>Smartphone</a:t>
            </a:r>
          </a:p>
          <a:p>
            <a:pPr lvl="2"/>
            <a:r>
              <a:rPr lang="en-US" altLang="ko-KR" dirty="0" err="1" smtClean="0"/>
              <a:t>IoT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Computing Power</a:t>
            </a:r>
            <a:r>
              <a:rPr lang="ko-KR" altLang="en-US" dirty="0"/>
              <a:t> </a:t>
            </a:r>
            <a:r>
              <a:rPr lang="ko-KR" altLang="en-US" dirty="0" smtClean="0"/>
              <a:t>문제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Solution</a:t>
            </a:r>
          </a:p>
          <a:p>
            <a:pPr lvl="2"/>
            <a:r>
              <a:rPr lang="en-US" altLang="ko-KR" dirty="0" smtClean="0"/>
              <a:t>GPGPU, NVIDA</a:t>
            </a:r>
          </a:p>
          <a:p>
            <a:pPr lvl="2"/>
            <a:r>
              <a:rPr lang="en-US" altLang="ko-KR" dirty="0" smtClean="0"/>
              <a:t>Cloud Computing, AWS, Azure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949" y="2499029"/>
            <a:ext cx="7059051" cy="403988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69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35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74220" y="3075057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>
                <a:latin typeface="+mj-ea"/>
                <a:ea typeface="+mj-ea"/>
              </a:rPr>
              <a:t>머신러닝 분류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36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276225"/>
            <a:ext cx="9401175" cy="63055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70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9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Algorithm: Vanishing Gradient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Sigmoid</a:t>
                </a:r>
                <a:r>
                  <a:rPr lang="ko-KR" altLang="en-US" dirty="0" smtClean="0"/>
                  <a:t>의 </a:t>
                </a:r>
                <a:r>
                  <a:rPr lang="ko-KR" altLang="en-US" dirty="0" err="1" smtClean="0"/>
                  <a:t>도함수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⁡(−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b="0" dirty="0" smtClean="0"/>
              </a:p>
              <a:p>
                <a:endParaRPr lang="en-US" altLang="ko-KR" dirty="0"/>
              </a:p>
              <a:p>
                <a:endParaRPr lang="en-US" altLang="ko-KR" b="0" dirty="0" smtClean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2" t="-2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00" y="3175923"/>
            <a:ext cx="2562225" cy="704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37" y="4003805"/>
            <a:ext cx="2571750" cy="18097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004" y="1252641"/>
            <a:ext cx="7487429" cy="259688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625623" y="2553793"/>
            <a:ext cx="914400" cy="432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0.25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49768" y="4184137"/>
            <a:ext cx="8003334" cy="1934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Local Gradient</a:t>
            </a:r>
            <a:r>
              <a:rPr lang="ko-KR" altLang="en-US" dirty="0" smtClean="0">
                <a:solidFill>
                  <a:schemeClr val="tx1"/>
                </a:solidFill>
              </a:rPr>
              <a:t>의 </a:t>
            </a:r>
            <a:r>
              <a:rPr lang="en-US" altLang="ko-KR" dirty="0" smtClean="0">
                <a:solidFill>
                  <a:schemeClr val="tx1"/>
                </a:solidFill>
              </a:rPr>
              <a:t>Maximum</a:t>
            </a:r>
            <a:r>
              <a:rPr lang="ko-KR" altLang="en-US" dirty="0" smtClean="0">
                <a:solidFill>
                  <a:schemeClr val="tx1"/>
                </a:solidFill>
              </a:rPr>
              <a:t>이 </a:t>
            </a:r>
            <a:r>
              <a:rPr lang="en-US" altLang="ko-KR" dirty="0" smtClean="0">
                <a:solidFill>
                  <a:schemeClr val="tx1"/>
                </a:solidFill>
              </a:rPr>
              <a:t>0.25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Layer 1</a:t>
            </a:r>
            <a:r>
              <a:rPr lang="ko-KR" altLang="en-US" dirty="0" smtClean="0">
                <a:solidFill>
                  <a:schemeClr val="tx1"/>
                </a:solidFill>
              </a:rPr>
              <a:t>개를 지날 때마다 </a:t>
            </a:r>
            <a:r>
              <a:rPr lang="en-US" altLang="ko-KR" dirty="0" smtClean="0">
                <a:solidFill>
                  <a:schemeClr val="tx1"/>
                </a:solidFill>
              </a:rPr>
              <a:t>magnitude</a:t>
            </a:r>
            <a:r>
              <a:rPr lang="ko-KR" altLang="en-US" dirty="0" smtClean="0">
                <a:solidFill>
                  <a:schemeClr val="tx1"/>
                </a:solidFill>
              </a:rPr>
              <a:t>는 항상 </a:t>
            </a:r>
            <a:r>
              <a:rPr lang="en-US" altLang="ko-KR" dirty="0" smtClean="0">
                <a:solidFill>
                  <a:schemeClr val="tx1"/>
                </a:solidFill>
              </a:rPr>
              <a:t>one quarter </a:t>
            </a:r>
            <a:r>
              <a:rPr lang="ko-KR" altLang="en-US" dirty="0" smtClean="0">
                <a:solidFill>
                  <a:schemeClr val="tx1"/>
                </a:solidFill>
              </a:rPr>
              <a:t>이하로 작아진다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56664" y="6424033"/>
            <a:ext cx="585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Yes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you should understand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backprop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, Andrej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Karpathy</a:t>
            </a:r>
            <a:endParaRPr lang="en-US" altLang="ko-KR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71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00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Algorithm: </a:t>
            </a:r>
            <a:r>
              <a:rPr lang="en-US" altLang="ko-KR" dirty="0" smtClean="0"/>
              <a:t>Rectified </a:t>
            </a:r>
            <a:r>
              <a:rPr lang="en-US" altLang="ko-KR" dirty="0"/>
              <a:t>linear </a:t>
            </a:r>
            <a:r>
              <a:rPr lang="en-US" altLang="ko-KR" dirty="0" smtClean="0"/>
              <a:t>Unit (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ReLU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𝑰𝒇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𝑰𝒇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≥0</m:t>
                            </m:r>
                          </m:e>
                        </m:eqArr>
                      </m:e>
                    </m:d>
                  </m:oMath>
                </a14:m>
                <a:endParaRPr lang="en-US" altLang="ko-KR" dirty="0" smtClean="0"/>
              </a:p>
              <a:p>
                <a:r>
                  <a:rPr lang="ko-KR" altLang="en-US" dirty="0" err="1" smtClean="0"/>
                  <a:t>도함수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𝑰𝒇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𝑰𝒇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≥0</m:t>
                            </m:r>
                          </m:e>
                        </m:eqArr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2" t="-2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cdn-images-1.medium.com/max/800/1*g0yxlK8kEBw8uA1f82XQd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5" y="1379430"/>
            <a:ext cx="70389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262" y="4051922"/>
            <a:ext cx="5476875" cy="2705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26089" y="3895063"/>
            <a:ext cx="71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ReLU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23092" y="5897325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Sigmoid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488668"/>
            <a:ext cx="585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Yes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you should understand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backprop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, Andrej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Karpathy</a:t>
            </a:r>
            <a:endParaRPr lang="en-US" altLang="ko-KR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72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41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Algorithm: </a:t>
            </a:r>
            <a:r>
              <a:rPr lang="en-US" altLang="ko-KR" dirty="0"/>
              <a:t>Restricted-Boltzmann-Machine(RBM)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이 모델은 </a:t>
            </a:r>
            <a:r>
              <a:rPr lang="en-US" altLang="ko-KR" dirty="0"/>
              <a:t>RBM</a:t>
            </a:r>
            <a:r>
              <a:rPr lang="ko-KR" altLang="en-US" dirty="0"/>
              <a:t>을 맨 아래 </a:t>
            </a:r>
            <a:r>
              <a:rPr lang="en-US" altLang="ko-KR" dirty="0"/>
              <a:t>data layer</a:t>
            </a:r>
            <a:r>
              <a:rPr lang="ko-KR" altLang="en-US" dirty="0"/>
              <a:t>부터 차근차근 </a:t>
            </a:r>
            <a:r>
              <a:rPr lang="en-US" altLang="ko-KR" dirty="0"/>
              <a:t>stack</a:t>
            </a:r>
            <a:r>
              <a:rPr lang="ko-KR" altLang="en-US" dirty="0"/>
              <a:t>으로 쌓아가면서 전체 </a:t>
            </a:r>
            <a:r>
              <a:rPr lang="en-US" altLang="ko-KR" dirty="0"/>
              <a:t>parameter</a:t>
            </a:r>
            <a:r>
              <a:rPr lang="ko-KR" altLang="en-US" dirty="0"/>
              <a:t>를 </a:t>
            </a:r>
            <a:r>
              <a:rPr lang="en-US" altLang="ko-KR" dirty="0"/>
              <a:t>update</a:t>
            </a:r>
            <a:r>
              <a:rPr lang="ko-KR" altLang="en-US" dirty="0"/>
              <a:t>하는 모델이다</a:t>
            </a:r>
            <a:r>
              <a:rPr lang="en-US" altLang="ko-KR" dirty="0"/>
              <a:t>. </a:t>
            </a:r>
            <a:r>
              <a:rPr lang="ko-KR" altLang="en-US" dirty="0"/>
              <a:t>이 모델을 그림으로 표현하면 아래와 같은 그림이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23" y="2666999"/>
            <a:ext cx="4993401" cy="3774828"/>
          </a:xfrm>
          <a:prstGeom prst="rect">
            <a:avLst/>
          </a:prstGeom>
        </p:spPr>
      </p:pic>
      <p:pic>
        <p:nvPicPr>
          <p:cNvPr id="6146" name="Picture 2" descr="http://sanghyukchun.github.io/images/post/75-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498" y="2666999"/>
            <a:ext cx="2778342" cy="377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182022" y="6525673"/>
            <a:ext cx="805164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1500" dirty="0">
                <a:solidFill>
                  <a:srgbClr val="000000"/>
                </a:solidFill>
                <a:latin typeface="Roboto"/>
                <a:hlinkClick r:id="rId4"/>
              </a:rPr>
              <a:t>Restricted Boltzmann Machines - Ep. 6 (Deep Learning SIMPLIFIED</a:t>
            </a:r>
            <a:r>
              <a:rPr lang="en-US" altLang="ko-KR" sz="1500" dirty="0" smtClean="0">
                <a:solidFill>
                  <a:srgbClr val="000000"/>
                </a:solidFill>
                <a:latin typeface="Roboto"/>
                <a:hlinkClick r:id="rId4"/>
              </a:rPr>
              <a:t>)</a:t>
            </a:r>
            <a:endParaRPr lang="ko-KR" altLang="en-US" sz="15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73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4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Algorithm: Restricted-Boltzmann-Machine(RBM)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281" y="1290637"/>
            <a:ext cx="3133725" cy="524827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74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00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Algorithm: Pre-training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No need to use complicated RBM for weight initializations</a:t>
            </a:r>
          </a:p>
          <a:p>
            <a:r>
              <a:rPr lang="en-US" altLang="ko-KR" dirty="0" smtClean="0"/>
              <a:t>Simple methods are fine</a:t>
            </a:r>
          </a:p>
          <a:p>
            <a:pPr lvl="1"/>
            <a:r>
              <a:rPr lang="en-US" altLang="ko-KR" dirty="0" smtClean="0"/>
              <a:t>Xavier initialization [1]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362" y="4654085"/>
            <a:ext cx="6347063" cy="15951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00150" y="6284054"/>
            <a:ext cx="9486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[1] Understanding </a:t>
            </a:r>
            <a:r>
              <a:rPr lang="en-US" altLang="ko-KR" dirty="0"/>
              <a:t>the difficulty of training deep feedforward neural </a:t>
            </a:r>
            <a:r>
              <a:rPr lang="en-US" altLang="ko-KR" dirty="0" smtClean="0"/>
              <a:t>networks, 210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255" y="2533532"/>
            <a:ext cx="5629275" cy="216263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75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790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Weight Initialization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Truncated normal initialization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2050" name="Picture 2" descr="http://cfile26.uf.tistory.com/image/22223E3F586AFE6624CB7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3" y="1813412"/>
            <a:ext cx="11976164" cy="452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76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429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</a:t>
            </a:r>
            <a:r>
              <a:rPr lang="en-US" altLang="ko-KR" dirty="0" smtClean="0"/>
              <a:t>: Overfitting[1/2]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Dropout</a:t>
            </a:r>
          </a:p>
          <a:p>
            <a:pPr lvl="1"/>
            <a:r>
              <a:rPr lang="en-US" altLang="ko-KR" dirty="0" smtClean="0"/>
              <a:t>It is an extremely effective, simple and recently introduced regularization technique by </a:t>
            </a:r>
            <a:r>
              <a:rPr lang="en-US" altLang="ko-KR" i="1" dirty="0" smtClean="0"/>
              <a:t>Srivastava et al [1].</a:t>
            </a:r>
          </a:p>
          <a:p>
            <a:pPr lvl="1"/>
            <a:r>
              <a:rPr lang="en-US" altLang="ko-KR" dirty="0" smtClean="0"/>
              <a:t>While training, dropout is implemented by only keeping a neuron active with some probability p (a hyper-parameter), or setting it to zero otherwise.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5221" y="6450291"/>
            <a:ext cx="87865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[1] Journal </a:t>
            </a:r>
            <a:r>
              <a:rPr lang="en-US" altLang="ko-KR" sz="15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of Machine Learning </a:t>
            </a:r>
            <a:r>
              <a:rPr lang="en-US" altLang="ko-KR" sz="1500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Research, Dropout</a:t>
            </a:r>
            <a:r>
              <a:rPr lang="en-US" altLang="ko-KR" sz="15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: A Simple Way to Prevent Neural Networks from Overfitting</a:t>
            </a:r>
            <a:endParaRPr lang="ko-KR" alt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http://cs231n.github.io/assets/nn2/dropout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768" y="3112190"/>
            <a:ext cx="5975601" cy="319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77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43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Algorithm: </a:t>
            </a:r>
            <a:r>
              <a:rPr lang="en-US" altLang="ko-KR" dirty="0" smtClean="0"/>
              <a:t>Overfitting[2/2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BigData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Real Word == Collected Data</a:t>
            </a:r>
          </a:p>
          <a:p>
            <a:pPr lvl="1"/>
            <a:r>
              <a:rPr lang="ko-KR" altLang="en-US" dirty="0" smtClean="0"/>
              <a:t>데이터가 많다면 </a:t>
            </a:r>
            <a:r>
              <a:rPr lang="en-US" altLang="ko-KR" dirty="0" smtClean="0"/>
              <a:t>Overfitting</a:t>
            </a:r>
            <a:r>
              <a:rPr lang="ko-KR" altLang="en-US" dirty="0" smtClean="0"/>
              <a:t>을 하는 경향은 최대의 장점이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Picture 2" descr="https://camo.githubusercontent.com/fe309479fb080ecf940a3bb76a5d31cccb1cbc31/687474703a2f2f692e696d6775722e636f6d2f6738664d4e4358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27" y="2431097"/>
            <a:ext cx="7849581" cy="41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78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29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28" y="857251"/>
            <a:ext cx="8218773" cy="39694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3451649"/>
            <a:ext cx="6686550" cy="1359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678" y="3318831"/>
            <a:ext cx="5356843" cy="2984177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13037" y="20080"/>
            <a:ext cx="11640065" cy="8649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Deep Learning</a:t>
            </a:r>
            <a:r>
              <a:rPr lang="ko-KR" altLang="en-US" dirty="0" smtClean="0"/>
              <a:t>의 혁신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79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51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512" y="1071462"/>
            <a:ext cx="7424977" cy="55745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84948" y="381538"/>
            <a:ext cx="4622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b="1" dirty="0">
                <a:latin typeface="+mj-lt"/>
              </a:rPr>
              <a:t>학습 방법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16900" y="1540701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/>
              <a:t>지도학습</a:t>
            </a:r>
            <a:r>
              <a:rPr kumimoji="1" lang="en-US" altLang="ko-KR" sz="2400"/>
              <a:t>,</a:t>
            </a:r>
            <a:r>
              <a:rPr kumimoji="1" lang="ko-KR" altLang="en-US" sz="2400"/>
              <a:t> 감독학습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8394" y="4649237"/>
            <a:ext cx="3438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/>
              <a:t>비지도학습</a:t>
            </a:r>
            <a:r>
              <a:rPr kumimoji="1" lang="en-US" altLang="ko-KR" sz="2400"/>
              <a:t>,</a:t>
            </a:r>
            <a:r>
              <a:rPr kumimoji="1" lang="ko-KR" altLang="en-US" sz="2400"/>
              <a:t> 비감독학습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81793" y="46492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/>
              <a:t>강화학습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출처</a:t>
            </a:r>
            <a:r>
              <a:rPr lang="en-US" altLang="ko-KR" dirty="0" smtClean="0">
                <a:hlinkClick r:id="rId4"/>
              </a:rPr>
              <a:t>: </a:t>
            </a:r>
            <a:r>
              <a:rPr lang="ko-KR" altLang="en-US" dirty="0" smtClean="0">
                <a:hlinkClick r:id="rId4"/>
              </a:rPr>
              <a:t>해커에게 전해들은 머신러닝</a:t>
            </a:r>
            <a:r>
              <a:rPr lang="en-US" altLang="ko-KR" dirty="0" smtClean="0">
                <a:hlinkClick r:id="rId4"/>
              </a:rPr>
              <a:t>, </a:t>
            </a:r>
            <a:r>
              <a:rPr lang="ko-KR" altLang="en-US" dirty="0" err="1" smtClean="0">
                <a:hlinkClick r:id="rId4"/>
              </a:rPr>
              <a:t>한빛미디어</a:t>
            </a:r>
            <a:r>
              <a:rPr lang="ko-KR" altLang="en-US" dirty="0" smtClean="0">
                <a:hlinkClick r:id="rId4"/>
              </a:rPr>
              <a:t> 리얼타임 세미나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467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NIPS 2015-2016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3755 attendees </a:t>
            </a:r>
            <a:r>
              <a:rPr lang="en-US" altLang="ko-KR" dirty="0"/>
              <a:t>at </a:t>
            </a:r>
            <a:r>
              <a:rPr lang="en-US" altLang="ko-KR" dirty="0" smtClean="0"/>
              <a:t>NIPS2015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rgbClr val="0070C0"/>
                </a:solidFill>
              </a:rPr>
              <a:t>1838</a:t>
            </a:r>
            <a:r>
              <a:rPr lang="en-US" altLang="ko-KR" dirty="0"/>
              <a:t> paper submissions, 1524 reviewers producing 10,625 reviews resulting in </a:t>
            </a:r>
            <a:r>
              <a:rPr lang="en-US" altLang="ko-KR" dirty="0">
                <a:solidFill>
                  <a:srgbClr val="0070C0"/>
                </a:solidFill>
              </a:rPr>
              <a:t>403 papers (21.9%).</a:t>
            </a:r>
          </a:p>
          <a:p>
            <a:r>
              <a:rPr lang="en-US" altLang="ko-KR" dirty="0" smtClean="0"/>
              <a:t>Only </a:t>
            </a:r>
            <a:r>
              <a:rPr lang="en-US" altLang="ko-KR" dirty="0" smtClean="0">
                <a:solidFill>
                  <a:srgbClr val="0070C0"/>
                </a:solidFill>
              </a:rPr>
              <a:t>20 oral talks </a:t>
            </a:r>
            <a:r>
              <a:rPr lang="en-US" altLang="ko-KR" dirty="0" smtClean="0"/>
              <a:t>are selected among 403 accepted papers (</a:t>
            </a:r>
            <a:r>
              <a:rPr lang="en-US" altLang="ko-KR" dirty="0" smtClean="0">
                <a:solidFill>
                  <a:srgbClr val="0070C0"/>
                </a:solidFill>
              </a:rPr>
              <a:t>single-track</a:t>
            </a:r>
            <a:r>
              <a:rPr lang="en-US" altLang="ko-KR" dirty="0" smtClean="0"/>
              <a:t>). 7pm-12am (5hr) poster session every day.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9935"/>
            <a:ext cx="4526405" cy="33948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48" y="2849935"/>
            <a:ext cx="2667529" cy="3608907"/>
          </a:xfrm>
          <a:prstGeom prst="rect">
            <a:avLst/>
          </a:prstGeom>
        </p:spPr>
      </p:pic>
      <p:pic>
        <p:nvPicPr>
          <p:cNvPr id="4100" name="Picture 4" descr="https://cdn-images-1.medium.com/max/2000/1*V3kPg6r9uAmvDZsPPOwTgw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020" y="2849935"/>
            <a:ext cx="4796611" cy="359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733549" y="6398309"/>
            <a:ext cx="8543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</a:t>
            </a:r>
            <a:r>
              <a:rPr lang="ko-KR" altLang="en-US" dirty="0" smtClean="0">
                <a:hlinkClick r:id="rId5"/>
              </a:rPr>
              <a:t>twitter.com/Hassan_Sawaf/status/674012958981165056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80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659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Learning’s Pioneers</a:t>
            </a:r>
            <a:endParaRPr lang="ko-KR" altLang="en-US" dirty="0"/>
          </a:p>
        </p:txBody>
      </p:sp>
      <p:pic>
        <p:nvPicPr>
          <p:cNvPr id="3074" name="Picture 2" descr="Deep Learning 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822" y="1291441"/>
            <a:ext cx="7239441" cy="514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552" y="5857559"/>
            <a:ext cx="1685925" cy="361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028" y="5865882"/>
            <a:ext cx="2196565" cy="353627"/>
          </a:xfrm>
          <a:prstGeom prst="rect">
            <a:avLst/>
          </a:prstGeom>
        </p:spPr>
      </p:pic>
      <p:pic>
        <p:nvPicPr>
          <p:cNvPr id="3078" name="Picture 6" descr="baidu research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234" y="5779256"/>
            <a:ext cx="1296386" cy="51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144" y="5592961"/>
            <a:ext cx="1704975" cy="7048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98331" y="6458973"/>
            <a:ext cx="80245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7"/>
              </a:rPr>
              <a:t>https://</a:t>
            </a:r>
            <a:r>
              <a:rPr lang="ko-KR" altLang="en-US" dirty="0" smtClean="0">
                <a:hlinkClick r:id="rId7"/>
              </a:rPr>
              <a:t>github.com/leehaesung/DeepLearningPioneers/wiki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922109"/>
            <a:ext cx="11282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Google Scholar </a:t>
            </a:r>
            <a:r>
              <a:rPr lang="ko-KR" altLang="en-US" dirty="0" smtClean="0"/>
              <a:t>피인용 지수</a:t>
            </a:r>
            <a:r>
              <a:rPr lang="en-US" altLang="ko-KR" dirty="0" smtClean="0"/>
              <a:t>: Yann </a:t>
            </a:r>
            <a:r>
              <a:rPr lang="en-US" altLang="ko-KR" dirty="0" err="1" smtClean="0"/>
              <a:t>LeCun</a:t>
            </a:r>
            <a:r>
              <a:rPr lang="en-US" altLang="ko-KR" dirty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44K</a:t>
            </a:r>
            <a:r>
              <a:rPr lang="en-US" altLang="ko-KR" dirty="0" smtClean="0"/>
              <a:t>, Geoffrey Hinton </a:t>
            </a:r>
            <a:r>
              <a:rPr lang="en-US" altLang="ko-KR" dirty="0" smtClean="0">
                <a:solidFill>
                  <a:srgbClr val="FF0000"/>
                </a:solidFill>
              </a:rPr>
              <a:t>160K</a:t>
            </a:r>
            <a:r>
              <a:rPr lang="en-US" altLang="ko-KR" dirty="0" smtClean="0"/>
              <a:t>, </a:t>
            </a:r>
            <a:r>
              <a:rPr lang="en-US" altLang="ko-KR" dirty="0" err="1"/>
              <a:t>Yoshua</a:t>
            </a:r>
            <a:r>
              <a:rPr lang="en-US" altLang="ko-KR" dirty="0"/>
              <a:t> </a:t>
            </a:r>
            <a:r>
              <a:rPr lang="en-US" altLang="ko-KR" dirty="0" err="1"/>
              <a:t>Bengio</a:t>
            </a:r>
            <a:r>
              <a:rPr lang="en-US" altLang="ko-KR" dirty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56K</a:t>
            </a:r>
            <a:r>
              <a:rPr lang="en-US" altLang="ko-KR" dirty="0" smtClean="0"/>
              <a:t>, Andrew Ng </a:t>
            </a:r>
            <a:r>
              <a:rPr lang="en-US" altLang="ko-KR" dirty="0" smtClean="0">
                <a:solidFill>
                  <a:srgbClr val="FF0000"/>
                </a:solidFill>
              </a:rPr>
              <a:t>72K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81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363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TensorFlow playground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214" y="1030850"/>
            <a:ext cx="7350079" cy="490562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82617" y="5987018"/>
            <a:ext cx="375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http://playground.tensorflow.org</a:t>
            </a:r>
            <a:r>
              <a:rPr lang="ko-KR" altLang="en-US" dirty="0" smtClean="0">
                <a:hlinkClick r:id="rId3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82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37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Learning Framework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67" y="874842"/>
            <a:ext cx="9978119" cy="583826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83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571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08" y="494433"/>
            <a:ext cx="9691774" cy="574953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모두를 위한 머신러닝 시즌</a:t>
            </a:r>
            <a:r>
              <a:rPr lang="en-US" altLang="ko-KR" dirty="0" smtClean="0">
                <a:hlinkClick r:id="rId3"/>
              </a:rPr>
              <a:t>1, </a:t>
            </a:r>
            <a:r>
              <a:rPr lang="ko-KR" altLang="en-US" dirty="0" smtClean="0">
                <a:hlinkClick r:id="rId3"/>
              </a:rPr>
              <a:t>김성훈 교수님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84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7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291" y="532100"/>
            <a:ext cx="9532087" cy="51454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35288" y="6488668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85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242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Diagnosing bias vs. variance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High Bias problem == </a:t>
            </a:r>
            <a:r>
              <a:rPr lang="en-US" altLang="ko-KR" dirty="0" err="1" smtClean="0"/>
              <a:t>underfitting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High variance problem == overfitting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8" y="2185987"/>
            <a:ext cx="10320965" cy="417036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35288" y="6488668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86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768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24" y="197080"/>
            <a:ext cx="10994491" cy="615926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35288" y="6488668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87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39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Learning curves[1/3]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60" y="885953"/>
            <a:ext cx="9980699" cy="553147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35288" y="6488668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88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664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 </a:t>
            </a:r>
            <a:r>
              <a:rPr lang="en-US" altLang="ko-KR" dirty="0" smtClean="0"/>
              <a:t>curves[2/3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04" y="1048198"/>
            <a:ext cx="9361256" cy="567898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35288" y="6487227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89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770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07" y="398751"/>
            <a:ext cx="11487202" cy="598126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915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 </a:t>
            </a:r>
            <a:r>
              <a:rPr lang="en-US" altLang="ko-KR" dirty="0" smtClean="0"/>
              <a:t>curves[3/3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79" y="980304"/>
            <a:ext cx="9731433" cy="548237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90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01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Summarized bias vs. variance</a:t>
            </a:r>
            <a:endParaRPr lang="ko-KR" altLang="en-US" dirty="0"/>
          </a:p>
        </p:txBody>
      </p:sp>
      <p:pic>
        <p:nvPicPr>
          <p:cNvPr id="1026" name="Picture 2" descr="https://cdn-images-1.medium.com/max/1000/1*zdo7nS9Onpo-iYb4jJTr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87" y="1130706"/>
            <a:ext cx="4715886" cy="281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1000/1*WtdQD4xpEpNO4ClJBwsOt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557" y="1064178"/>
            <a:ext cx="4928697" cy="280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-images-1.medium.com/max/1000/1*9rFztXyPMvDWenUEbsr7n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283" y="4023360"/>
            <a:ext cx="4826548" cy="283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6075144"/>
            <a:ext cx="6871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</a:t>
            </a:r>
          </a:p>
          <a:p>
            <a:r>
              <a:rPr lang="en-US" altLang="ko-KR" dirty="0" smtClean="0"/>
              <a:t>Andrew 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91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543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666750"/>
            <a:ext cx="10734675" cy="55245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35288" y="6487227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92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56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13037" y="115330"/>
            <a:ext cx="11640065" cy="533063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rgbClr val="FFC000"/>
                </a:solidFill>
              </a:rPr>
              <a:t>Table of Contents</a:t>
            </a:r>
            <a:endParaRPr lang="ko-KR" altLang="en-US" sz="3000" dirty="0">
              <a:solidFill>
                <a:srgbClr val="FFC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13037" y="648393"/>
            <a:ext cx="11640065" cy="6073082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altLang="ko-KR" sz="1800" b="1" dirty="0" smtClean="0">
                <a:solidFill>
                  <a:schemeClr val="bg1">
                    <a:lumMod val="85000"/>
                  </a:schemeClr>
                </a:solidFill>
              </a:rPr>
              <a:t>Fundamental Machine Learning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>
                <a:solidFill>
                  <a:schemeClr val="bg1">
                    <a:lumMod val="85000"/>
                  </a:schemeClr>
                </a:solidFill>
              </a:rPr>
              <a:t>Linear Regression: </a:t>
            </a:r>
            <a:r>
              <a:rPr lang="en-US" altLang="ko-KR" sz="1800" dirty="0" smtClean="0">
                <a:solidFill>
                  <a:schemeClr val="bg1">
                    <a:lumMod val="85000"/>
                  </a:schemeClr>
                </a:solidFill>
              </a:rPr>
              <a:t>Gradient Descent Algorithm (optimization)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>
                <a:solidFill>
                  <a:schemeClr val="bg1">
                    <a:lumMod val="85000"/>
                  </a:schemeClr>
                </a:solidFill>
              </a:rPr>
              <a:t>Logistic Regression (Single Neuron=Perceptron):</a:t>
            </a:r>
            <a:r>
              <a:rPr lang="en-US" altLang="ko-KR" sz="1800" dirty="0" smtClean="0">
                <a:solidFill>
                  <a:schemeClr val="bg1">
                    <a:lumMod val="85000"/>
                  </a:schemeClr>
                </a:solidFill>
              </a:rPr>
              <a:t> Sigmoid (Logistic function), Convexity, </a:t>
            </a:r>
            <a:br>
              <a:rPr lang="en-US" altLang="ko-KR" sz="18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800" dirty="0" smtClean="0">
                <a:solidFill>
                  <a:schemeClr val="bg1">
                    <a:lumMod val="85000"/>
                  </a:schemeClr>
                </a:solidFill>
              </a:rPr>
              <a:t>Cross Entropy, Decision Boundary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>
                <a:solidFill>
                  <a:schemeClr val="bg1">
                    <a:lumMod val="85000"/>
                  </a:schemeClr>
                </a:solidFill>
              </a:rPr>
              <a:t>Multiple Perceptron (Hidden Layer): </a:t>
            </a:r>
            <a:r>
              <a:rPr lang="en-US" altLang="ko-KR" sz="1800" dirty="0" smtClean="0">
                <a:solidFill>
                  <a:schemeClr val="bg1">
                    <a:lumMod val="85000"/>
                  </a:schemeClr>
                </a:solidFill>
              </a:rPr>
              <a:t>Backpropagation algorithm</a:t>
            </a:r>
          </a:p>
          <a:p>
            <a:pPr>
              <a:lnSpc>
                <a:spcPct val="160000"/>
              </a:lnSpc>
            </a:pPr>
            <a:r>
              <a:rPr lang="en-US" altLang="ko-KR" sz="1800" b="1" dirty="0" smtClean="0">
                <a:solidFill>
                  <a:schemeClr val="bg1">
                    <a:lumMod val="85000"/>
                  </a:schemeClr>
                </a:solidFill>
              </a:rPr>
              <a:t>Deep Neural Network Breakthrough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>
                <a:solidFill>
                  <a:schemeClr val="bg1">
                    <a:lumMod val="85000"/>
                  </a:schemeClr>
                </a:solidFill>
              </a:rPr>
              <a:t>Rebirth of Neural Network, renamed DNN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>
                <a:solidFill>
                  <a:schemeClr val="bg1">
                    <a:lumMod val="85000"/>
                  </a:schemeClr>
                </a:solidFill>
              </a:rPr>
              <a:t>DNN, </a:t>
            </a:r>
            <a:r>
              <a:rPr lang="en-US" altLang="ko-KR" sz="1800" b="1" dirty="0" err="1" smtClean="0">
                <a:solidFill>
                  <a:schemeClr val="bg1">
                    <a:lumMod val="85000"/>
                  </a:schemeClr>
                </a:solidFill>
              </a:rPr>
              <a:t>ReLU</a:t>
            </a:r>
            <a:r>
              <a:rPr lang="en-US" altLang="ko-KR" sz="1800" b="1" dirty="0" smtClean="0">
                <a:solidFill>
                  <a:schemeClr val="bg1">
                    <a:lumMod val="85000"/>
                  </a:schemeClr>
                </a:solidFill>
              </a:rPr>
              <a:t>, Pre-training, Dropout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/>
              <a:t>Convolutional Neural Network (CNN) </a:t>
            </a:r>
            <a:endParaRPr lang="en-US" altLang="ko-KR" sz="1800" b="1" dirty="0">
              <a:solidFill>
                <a:srgbClr val="0070C0"/>
              </a:solidFill>
            </a:endParaRPr>
          </a:p>
          <a:p>
            <a:pPr lvl="1">
              <a:lnSpc>
                <a:spcPct val="160000"/>
              </a:lnSpc>
            </a:pPr>
            <a:r>
              <a:rPr lang="en-US" altLang="ko-KR" sz="1800" b="1" dirty="0"/>
              <a:t>Recurrent Neural Network (RNN)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93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726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Classification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8262" y="1087394"/>
            <a:ext cx="11640065" cy="5089568"/>
          </a:xfrm>
        </p:spPr>
        <p:txBody>
          <a:bodyPr/>
          <a:lstStyle/>
          <a:p>
            <a:r>
              <a:rPr lang="en-US" altLang="ko-KR" dirty="0" smtClean="0"/>
              <a:t>A core task in Computer Vision</a:t>
            </a:r>
          </a:p>
          <a:p>
            <a:pPr lvl="1"/>
            <a:r>
              <a:rPr lang="en-US" altLang="ko-KR" dirty="0" smtClean="0"/>
              <a:t>Assume given set of discrete </a:t>
            </a:r>
            <a:r>
              <a:rPr lang="en-US" altLang="ko-KR" dirty="0" err="1" smtClean="0"/>
              <a:t>lablels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{dog, cat, truck, plane, …}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781" y="2503466"/>
            <a:ext cx="2066925" cy="3305175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5805844" y="4076700"/>
            <a:ext cx="18002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749300" y="3838173"/>
            <a:ext cx="6655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/>
              <a:t>Cat</a:t>
            </a:r>
            <a:endParaRPr lang="ko-KR" altLang="en-US" sz="25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94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86083" y="6370176"/>
            <a:ext cx="7906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Roboto"/>
              </a:rPr>
              <a:t>CS231n: Convolutional Neural Networks for Visual Recognition</a:t>
            </a:r>
            <a:endParaRPr lang="en-US" altLang="ko-KR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090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Challenges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Hard to classify labels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6" y="2008166"/>
            <a:ext cx="8539162" cy="3805609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95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986083" y="6370176"/>
            <a:ext cx="7906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Roboto"/>
              </a:rPr>
              <a:t>CS231n: Convolutional Neural Networks for Visual Recognition</a:t>
            </a:r>
            <a:endParaRPr lang="en-US" altLang="ko-KR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2026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Computer Vision </a:t>
            </a:r>
            <a:r>
              <a:rPr lang="en-US" altLang="ko-KR" dirty="0" err="1" smtClean="0"/>
              <a:t>Taksks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1700212"/>
            <a:ext cx="8315325" cy="345757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96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986083" y="6370176"/>
            <a:ext cx="7906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Roboto"/>
              </a:rPr>
              <a:t>CS231n: Convolutional Neural Networks for Visual Recognition</a:t>
            </a:r>
            <a:endParaRPr lang="en-US" altLang="ko-KR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3553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Convolutional Neural </a:t>
            </a:r>
            <a:r>
              <a:rPr lang="en-US" altLang="ko-KR" dirty="0" smtClean="0"/>
              <a:t>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 분류</a:t>
            </a:r>
          </a:p>
          <a:p>
            <a:r>
              <a:rPr lang="ko-KR" altLang="en-US" dirty="0"/>
              <a:t>패턴 인식을 통해 기존 정보를 일반화하여 다른 환경의 이미지에 대해서도 잘 분류함</a:t>
            </a:r>
            <a:r>
              <a:rPr lang="en-US" altLang="ko-KR" dirty="0"/>
              <a:t>. Sparse Connectivity </a:t>
            </a:r>
            <a:r>
              <a:rPr lang="ko-KR" altLang="en-US" dirty="0"/>
              <a:t>한 특징이 있음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image2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917" y="2599516"/>
            <a:ext cx="5043079" cy="37823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3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4616" y="2598636"/>
            <a:ext cx="5043079" cy="378231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97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215806" y="6496981"/>
            <a:ext cx="7502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504C48"/>
                </a:solidFill>
                <a:latin typeface="Helvetica Neue"/>
                <a:hlinkClick r:id="rId4"/>
              </a:rPr>
              <a:t>Lee </a:t>
            </a:r>
            <a:r>
              <a:rPr lang="en-US" altLang="ko-KR" dirty="0" err="1" smtClean="0">
                <a:solidFill>
                  <a:srgbClr val="504C48"/>
                </a:solidFill>
                <a:latin typeface="Helvetica Neue"/>
                <a:hlinkClick r:id="rId4"/>
              </a:rPr>
              <a:t>Seungeun</a:t>
            </a:r>
            <a:r>
              <a:rPr lang="en-US" altLang="ko-KR" dirty="0" smtClean="0">
                <a:solidFill>
                  <a:srgbClr val="504C48"/>
                </a:solidFill>
                <a:latin typeface="Helvetica Neue"/>
                <a:hlinkClick r:id="rId4"/>
              </a:rPr>
              <a:t>, CNN </a:t>
            </a:r>
            <a:r>
              <a:rPr lang="ko-KR" altLang="en-US" dirty="0">
                <a:solidFill>
                  <a:srgbClr val="504C48"/>
                </a:solidFill>
                <a:latin typeface="Helvetica Neue"/>
                <a:hlinkClick r:id="rId4"/>
              </a:rPr>
              <a:t>초보자가 만드는 초보자 가이드 </a:t>
            </a:r>
            <a:r>
              <a:rPr lang="en-US" altLang="ko-KR" dirty="0">
                <a:solidFill>
                  <a:srgbClr val="504C48"/>
                </a:solidFill>
                <a:latin typeface="Helvetica Neue"/>
                <a:hlinkClick r:id="rId4"/>
              </a:rPr>
              <a:t>(VGG </a:t>
            </a:r>
            <a:r>
              <a:rPr lang="ko-KR" altLang="en-US" dirty="0">
                <a:solidFill>
                  <a:srgbClr val="504C48"/>
                </a:solidFill>
                <a:latin typeface="Helvetica Neue"/>
                <a:hlinkClick r:id="rId4"/>
              </a:rPr>
              <a:t>약간 포함</a:t>
            </a:r>
            <a:r>
              <a:rPr lang="en-US" altLang="ko-KR" dirty="0">
                <a:solidFill>
                  <a:srgbClr val="504C48"/>
                </a:solidFill>
                <a:latin typeface="Helvetica Neue"/>
                <a:hlinkClick r:id="rId4"/>
              </a:rPr>
              <a:t>)</a:t>
            </a:r>
            <a:endParaRPr lang="en-US" altLang="ko-KR" b="0" i="0" dirty="0">
              <a:solidFill>
                <a:srgbClr val="504C48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2066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15" y="1822409"/>
            <a:ext cx="8409581" cy="344616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98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16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522" y="625125"/>
            <a:ext cx="7532795" cy="54417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35288" y="6488668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hlinkClick r:id="rId3"/>
              </a:rPr>
              <a:t>8-1. Convolutional Neural network, </a:t>
            </a:r>
            <a:r>
              <a:rPr lang="ko-KR" altLang="en-US" dirty="0" err="1" smtClean="0">
                <a:hlinkClick r:id="rId3"/>
              </a:rPr>
              <a:t>홍정모</a:t>
            </a:r>
            <a:r>
              <a:rPr lang="ko-KR" altLang="en-US" dirty="0" smtClean="0">
                <a:hlinkClick r:id="rId3"/>
              </a:rPr>
              <a:t> 교수님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99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171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95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30782</TotalTime>
  <Words>3811</Words>
  <Application>Microsoft Office PowerPoint</Application>
  <PresentationFormat>와이드스크린</PresentationFormat>
  <Paragraphs>941</Paragraphs>
  <Slides>172</Slides>
  <Notes>12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172</vt:i4>
      </vt:variant>
    </vt:vector>
  </HeadingPairs>
  <TitlesOfParts>
    <vt:vector size="186" baseType="lpstr">
      <vt:lpstr>Gill Sans MT</vt:lpstr>
      <vt:lpstr>Helvetica Neue</vt:lpstr>
      <vt:lpstr>Mangal</vt:lpstr>
      <vt:lpstr>Roboto</vt:lpstr>
      <vt:lpstr>YouTube Noto</vt:lpstr>
      <vt:lpstr>맑은 고딕</vt:lpstr>
      <vt:lpstr>Arial</vt:lpstr>
      <vt:lpstr>Calibri</vt:lpstr>
      <vt:lpstr>Cambria Math</vt:lpstr>
      <vt:lpstr>Times New Roman</vt:lpstr>
      <vt:lpstr>Verdana</vt:lpstr>
      <vt:lpstr>Wingdings</vt:lpstr>
      <vt:lpstr>Office 테마</vt:lpstr>
      <vt:lpstr>Equation</vt:lpstr>
      <vt:lpstr>Machine Learning to Deep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Table of Contents</vt:lpstr>
      <vt:lpstr>PowerPoint 프레젠테이션</vt:lpstr>
      <vt:lpstr>Which hypothesis is better</vt:lpstr>
      <vt:lpstr>Cost function[1/2]</vt:lpstr>
      <vt:lpstr>Cost function[2/2]</vt:lpstr>
      <vt:lpstr>Goal: Minimize cost</vt:lpstr>
      <vt:lpstr>Gradient Descent Algorithm</vt:lpstr>
      <vt:lpstr>Gradient Descent Algorithm</vt:lpstr>
      <vt:lpstr>Formal definition</vt:lpstr>
      <vt:lpstr>Gradient Descent Intuition[1/2]</vt:lpstr>
      <vt:lpstr>Gradient Descent Intuition[2/2]</vt:lpstr>
      <vt:lpstr>PowerPoint 프레젠테이션</vt:lpstr>
      <vt:lpstr>Linear Regression with One Variable</vt:lpstr>
      <vt:lpstr>Data distribution</vt:lpstr>
      <vt:lpstr>Regression result</vt:lpstr>
      <vt:lpstr>PowerPoint 프레젠테이션</vt:lpstr>
      <vt:lpstr>Perceptron(2/2)</vt:lpstr>
      <vt:lpstr>Perceptron(2/2)</vt:lpstr>
      <vt:lpstr>Decision Boundary</vt:lpstr>
      <vt:lpstr>왜 비선형 함수 Sigmoid이 필요한가?</vt:lpstr>
      <vt:lpstr>PowerPoint 프레젠테이션</vt:lpstr>
      <vt:lpstr>Cost Function: Cross Entropy[2/2]</vt:lpstr>
      <vt:lpstr>Cross Entropy and Gradient Descent</vt:lpstr>
      <vt:lpstr>PowerPoint 프레젠테이션</vt:lpstr>
      <vt:lpstr>해결하고자 하는 문제</vt:lpstr>
      <vt:lpstr>Result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First Dark Age (1969~1986, 17)</vt:lpstr>
      <vt:lpstr>PowerPoint 프레젠테이션</vt:lpstr>
      <vt:lpstr>Neural-Network: 두 번째 봄 (Second Spring)</vt:lpstr>
      <vt:lpstr>Neural Network Presentation[1/2]</vt:lpstr>
      <vt:lpstr>Neural Network Presentation[2/2]</vt:lpstr>
      <vt:lpstr>PowerPoint 프레젠테이션</vt:lpstr>
      <vt:lpstr>New Cost function</vt:lpstr>
      <vt:lpstr>Backpropagation: gradient computation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MNIST Database</vt:lpstr>
      <vt:lpstr>PowerPoint 프레젠테이션</vt:lpstr>
      <vt:lpstr>PowerPoint 프레젠테이션</vt:lpstr>
      <vt:lpstr>Neural Network Model</vt:lpstr>
      <vt:lpstr>Result</vt:lpstr>
      <vt:lpstr>PowerPoint 프레젠테이션</vt:lpstr>
      <vt:lpstr>Table of Contents</vt:lpstr>
      <vt:lpstr>A BIG problem</vt:lpstr>
      <vt:lpstr>Rebirth of Neural Network: Third Spring</vt:lpstr>
      <vt:lpstr>Deep Learning의 혁신[1/4]: Google Intern</vt:lpstr>
      <vt:lpstr>Deep Learning의 혁신[2/4]: Competition 우승</vt:lpstr>
      <vt:lpstr>Deep Learning의 혁신[3/4]</vt:lpstr>
      <vt:lpstr>Deep Learning의 혁신[4/4]</vt:lpstr>
      <vt:lpstr>PowerPoint 프레젠테이션</vt:lpstr>
      <vt:lpstr>PowerPoint 프레젠테이션</vt:lpstr>
      <vt:lpstr>문제점과 해결점</vt:lpstr>
      <vt:lpstr>PowerPoint 프레젠테이션</vt:lpstr>
      <vt:lpstr>Algorithm: Vanishing Gradient</vt:lpstr>
      <vt:lpstr>Algorithm: Rectified linear Unit (ReLU)</vt:lpstr>
      <vt:lpstr>Algorithm: Restricted-Boltzmann-Machine(RBM)</vt:lpstr>
      <vt:lpstr>Algorithm: Restricted-Boltzmann-Machine(RBM)</vt:lpstr>
      <vt:lpstr>Algorithm: Pre-training</vt:lpstr>
      <vt:lpstr>Weight Initialization</vt:lpstr>
      <vt:lpstr>Algorithm: Overfitting[1/2]</vt:lpstr>
      <vt:lpstr>Algorithm: Overfitting[2/2]</vt:lpstr>
      <vt:lpstr>Deep Learning의 혁신</vt:lpstr>
      <vt:lpstr>NIPS 2015-2016</vt:lpstr>
      <vt:lpstr>Deep Learning’s Pioneers</vt:lpstr>
      <vt:lpstr>TensorFlow playground</vt:lpstr>
      <vt:lpstr>Deep Learning Framework</vt:lpstr>
      <vt:lpstr>PowerPoint 프레젠테이션</vt:lpstr>
      <vt:lpstr>PowerPoint 프레젠테이션</vt:lpstr>
      <vt:lpstr>Diagnosing bias vs. variance</vt:lpstr>
      <vt:lpstr>PowerPoint 프레젠테이션</vt:lpstr>
      <vt:lpstr>Learning curves[1/3]</vt:lpstr>
      <vt:lpstr>Learning curves[2/3]</vt:lpstr>
      <vt:lpstr>Learning curves[3/3]</vt:lpstr>
      <vt:lpstr>Summarized bias vs. variance</vt:lpstr>
      <vt:lpstr>PowerPoint 프레젠테이션</vt:lpstr>
      <vt:lpstr>Table of Contents</vt:lpstr>
      <vt:lpstr>Image Classification</vt:lpstr>
      <vt:lpstr>Challenges</vt:lpstr>
      <vt:lpstr>Computer Vision Taksks</vt:lpstr>
      <vt:lpstr>Convolutional Neural Nets</vt:lpstr>
      <vt:lpstr>PowerPoint 프레젠테이션</vt:lpstr>
      <vt:lpstr>PowerPoint 프레젠테이션</vt:lpstr>
      <vt:lpstr>Filter</vt:lpstr>
      <vt:lpstr>Activation Map (Feature Map)</vt:lpstr>
      <vt:lpstr>Preview</vt:lpstr>
      <vt:lpstr>PowerPoint 프레젠테이션</vt:lpstr>
      <vt:lpstr>PowerPoint 프레젠테이션</vt:lpstr>
      <vt:lpstr>Let’s look at other areas with the same filter(w)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Output Image 크기 계산[1/2]</vt:lpstr>
      <vt:lpstr>Output Image 크기 계산[2/2]</vt:lpstr>
      <vt:lpstr>Padding 계산</vt:lpstr>
      <vt:lpstr>Activation Map 생성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Polling (subsampling)</vt:lpstr>
      <vt:lpstr>PowerPoint 프레젠테이션</vt:lpstr>
      <vt:lpstr>PowerPoint 프레젠테이션</vt:lpstr>
      <vt:lpstr>Fully Connected Layer (FC Layer)</vt:lpstr>
      <vt:lpstr>PowerPoint 프레젠테이션</vt:lpstr>
      <vt:lpstr>PowerPoint 프레젠테이션</vt:lpstr>
      <vt:lpstr>PowerPoint 프레젠테이션</vt:lpstr>
      <vt:lpstr>구현할 CNN 구조</vt:lpstr>
      <vt:lpstr>Parameter updates</vt:lpstr>
      <vt:lpstr>구현 내용</vt:lpstr>
      <vt:lpstr>Break down the CNN in more detail</vt:lpstr>
      <vt:lpstr>구현 내용</vt:lpstr>
      <vt:lpstr>속도</vt:lpstr>
      <vt:lpstr>VGGNet 16</vt:lpstr>
      <vt:lpstr>PowerPoint 프레젠테이션</vt:lpstr>
      <vt:lpstr>Image net challenge winner </vt:lpstr>
      <vt:lpstr>Table of Contents</vt:lpstr>
      <vt:lpstr>RNN vs. CNN or DNN</vt:lpstr>
      <vt:lpstr>RNN: usage</vt:lpstr>
      <vt:lpstr>RNN: usage</vt:lpstr>
      <vt:lpstr>RNN: usage</vt:lpstr>
      <vt:lpstr>RNN: usage</vt:lpstr>
      <vt:lpstr>Recurrent Networks offer a lot of flexibility:</vt:lpstr>
      <vt:lpstr>Sequence data</vt:lpstr>
      <vt:lpstr>Recurrent Neural Network</vt:lpstr>
      <vt:lpstr>Recurrent Neural Network</vt:lpstr>
      <vt:lpstr>(Vanilla) Recurrent Neural Network</vt:lpstr>
      <vt:lpstr>Recurrent Neural Networks</vt:lpstr>
      <vt:lpstr>Recurrent Neural networks (RNN)</vt:lpstr>
      <vt:lpstr>Overall procedure: RNN</vt:lpstr>
      <vt:lpstr>Overall procedure: RNN</vt:lpstr>
      <vt:lpstr>Overall procedure: RNN</vt:lpstr>
      <vt:lpstr>Overall procedure: RNN</vt:lpstr>
      <vt:lpstr>Overall procedure: RNN</vt:lpstr>
      <vt:lpstr>(Vanilla) Recurrent Neural Network</vt:lpstr>
      <vt:lpstr>(Vanilla) Recurrent Neural Network</vt:lpstr>
      <vt:lpstr>(Vanilla) Recurrent Neural Network</vt:lpstr>
      <vt:lpstr>(Vanilla) Recurrent Neural Network</vt:lpstr>
      <vt:lpstr>(Vanilla) Recurrent Neural Network</vt:lpstr>
      <vt:lpstr>The problem of long-term dependencies</vt:lpstr>
      <vt:lpstr>Solution</vt:lpstr>
      <vt:lpstr>Standard RNN</vt:lpstr>
      <vt:lpstr>Long Short-Term Memory (LSTM)</vt:lpstr>
      <vt:lpstr>PowerPoint 프레젠테이션</vt:lpstr>
      <vt:lpstr>PowerPoint 프레젠테이션</vt:lpstr>
      <vt:lpstr>Many to one</vt:lpstr>
      <vt:lpstr>Stock prediction</vt:lpstr>
      <vt:lpstr>감사합니다.</vt:lpstr>
      <vt:lpstr>Backpropagation Through Time (BPTT)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Learn</dc:title>
  <dc:creator>Microsoft Office User</dc:creator>
  <cp:lastModifiedBy>justin</cp:lastModifiedBy>
  <cp:revision>350</cp:revision>
  <cp:lastPrinted>2016-10-11T08:39:14Z</cp:lastPrinted>
  <dcterms:created xsi:type="dcterms:W3CDTF">2016-09-20T08:08:28Z</dcterms:created>
  <dcterms:modified xsi:type="dcterms:W3CDTF">2017-04-23T05:20:25Z</dcterms:modified>
</cp:coreProperties>
</file>